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5" r:id="rId4"/>
    <p:sldMasterId id="2147483686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y="5143500" cx="9144000"/>
  <p:notesSz cx="6858000" cy="9144000"/>
  <p:embeddedFontLst>
    <p:embeddedFont>
      <p:font typeface="Google Sans Medium"/>
      <p:regular r:id="rId33"/>
      <p:bold r:id="rId34"/>
      <p:italic r:id="rId35"/>
      <p:boldItalic r:id="rId36"/>
    </p:embeddedFont>
    <p:embeddedFont>
      <p:font typeface="Open Sans SemiBold"/>
      <p:regular r:id="rId37"/>
      <p:bold r:id="rId38"/>
      <p:italic r:id="rId39"/>
      <p:boldItalic r:id="rId40"/>
    </p:embeddedFont>
    <p:embeddedFont>
      <p:font typeface="Open Sans"/>
      <p:regular r:id="rId41"/>
      <p:bold r:id="rId42"/>
      <p:italic r:id="rId43"/>
      <p:boldItalic r:id="rId4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OpenSansSemiBold-boldItalic.fntdata"/><Relationship Id="rId20" Type="http://schemas.openxmlformats.org/officeDocument/2006/relationships/slide" Target="slides/slide14.xml"/><Relationship Id="rId42" Type="http://schemas.openxmlformats.org/officeDocument/2006/relationships/font" Target="fonts/OpenSans-bold.fntdata"/><Relationship Id="rId41" Type="http://schemas.openxmlformats.org/officeDocument/2006/relationships/font" Target="fonts/OpenSans-regular.fntdata"/><Relationship Id="rId22" Type="http://schemas.openxmlformats.org/officeDocument/2006/relationships/slide" Target="slides/slide16.xml"/><Relationship Id="rId44" Type="http://schemas.openxmlformats.org/officeDocument/2006/relationships/font" Target="fonts/OpenSans-boldItalic.fntdata"/><Relationship Id="rId21" Type="http://schemas.openxmlformats.org/officeDocument/2006/relationships/slide" Target="slides/slide15.xml"/><Relationship Id="rId43" Type="http://schemas.openxmlformats.org/officeDocument/2006/relationships/font" Target="fonts/OpenSans-italic.fntdata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font" Target="fonts/GoogleSansMedium-regular.fntdata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font" Target="fonts/GoogleSansMedium-italic.fntdata"/><Relationship Id="rId12" Type="http://schemas.openxmlformats.org/officeDocument/2006/relationships/slide" Target="slides/slide6.xml"/><Relationship Id="rId34" Type="http://schemas.openxmlformats.org/officeDocument/2006/relationships/font" Target="fonts/GoogleSansMedium-bold.fntdata"/><Relationship Id="rId15" Type="http://schemas.openxmlformats.org/officeDocument/2006/relationships/slide" Target="slides/slide9.xml"/><Relationship Id="rId37" Type="http://schemas.openxmlformats.org/officeDocument/2006/relationships/font" Target="fonts/OpenSansSemiBold-regular.fntdata"/><Relationship Id="rId14" Type="http://schemas.openxmlformats.org/officeDocument/2006/relationships/slide" Target="slides/slide8.xml"/><Relationship Id="rId36" Type="http://schemas.openxmlformats.org/officeDocument/2006/relationships/font" Target="fonts/GoogleSansMedium-boldItalic.fntdata"/><Relationship Id="rId17" Type="http://schemas.openxmlformats.org/officeDocument/2006/relationships/slide" Target="slides/slide11.xml"/><Relationship Id="rId39" Type="http://schemas.openxmlformats.org/officeDocument/2006/relationships/font" Target="fonts/OpenSansSemiBold-italic.fntdata"/><Relationship Id="rId16" Type="http://schemas.openxmlformats.org/officeDocument/2006/relationships/slide" Target="slides/slide10.xml"/><Relationship Id="rId38" Type="http://schemas.openxmlformats.org/officeDocument/2006/relationships/font" Target="fonts/OpenSansSemiBold-bold.fntdata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cd03e5b752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cd03e5b752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ced80ebc1c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ced80ebc1c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cd03e5b752_0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" name="Google Shape;247;gcd03e5b752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ced80ebc1c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ced80ebc1c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ced80ebc1c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Google Shape;271;gced80ebc1c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d800de29cc_0_1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d800de29cc_0_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cd03e5b752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cd03e5b752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d800de29cc_0_2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8" name="Google Shape;308;gd800de29cc_0_2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d800de29cc_0_2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d800de29cc_0_2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d12f718f8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gd12f718f8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d800de29cc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d800de29cc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gcd03e5b752_0_2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" name="Google Shape;347;gcd03e5b752_0_2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cd03e5b752_0_2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cd03e5b752_0_2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gcd03e5b752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9" name="Google Shape;369;gcd03e5b752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gcd03e5b752_0_2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6" name="Google Shape;376;gcd03e5b752_0_2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gcd03e5b752_0_2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1" name="Google Shape;391;gcd03e5b752_0_2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gced80ebc1c_19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5" name="Google Shape;405;gced80ebc1c_19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gcd03e5b752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5" name="Google Shape;415;gcd03e5b752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ced80ebc1c_12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ced80ebc1c_12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ced80ebc1c_12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ced80ebc1c_12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cd03e5b752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cd03e5b752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cd03e5b752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cd03e5b752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cd03e5b752_0_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cd03e5b752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ced80ebc1c_0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ced80ebc1c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ced80ebc1c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ced80ebc1c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ue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0" name="Google Shape;50;p12"/>
          <p:cNvSpPr/>
          <p:nvPr/>
        </p:nvSpPr>
        <p:spPr>
          <a:xfrm>
            <a:off x="0" y="329125"/>
            <a:ext cx="69300" cy="753000"/>
          </a:xfrm>
          <a:prstGeom prst="rect">
            <a:avLst/>
          </a:prstGeom>
          <a:solidFill>
            <a:srgbClr val="4285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ed">
  <p:cSld name="BLANK_1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3" name="Google Shape;53;p13"/>
          <p:cNvSpPr/>
          <p:nvPr/>
        </p:nvSpPr>
        <p:spPr>
          <a:xfrm>
            <a:off x="0" y="329125"/>
            <a:ext cx="69300" cy="753000"/>
          </a:xfrm>
          <a:prstGeom prst="rect">
            <a:avLst/>
          </a:prstGeom>
          <a:solidFill>
            <a:srgbClr val="EA43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ed 2">
  <p:cSld name="BLANK_1_2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6" name="Google Shape;56;p14"/>
          <p:cNvSpPr/>
          <p:nvPr/>
        </p:nvSpPr>
        <p:spPr>
          <a:xfrm>
            <a:off x="0" y="329125"/>
            <a:ext cx="69300" cy="4485300"/>
          </a:xfrm>
          <a:prstGeom prst="rect">
            <a:avLst/>
          </a:prstGeom>
          <a:solidFill>
            <a:srgbClr val="EA43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Yellow 2">
  <p:cSld name="BLANK_1_2_1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9" name="Google Shape;59;p15"/>
          <p:cNvSpPr/>
          <p:nvPr/>
        </p:nvSpPr>
        <p:spPr>
          <a:xfrm>
            <a:off x="0" y="329125"/>
            <a:ext cx="69300" cy="4485300"/>
          </a:xfrm>
          <a:prstGeom prst="rect">
            <a:avLst/>
          </a:prstGeom>
          <a:solidFill>
            <a:srgbClr val="FBBC0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reen 2">
  <p:cSld name="BLANK_1_2_1_1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2" name="Google Shape;62;p16"/>
          <p:cNvSpPr/>
          <p:nvPr/>
        </p:nvSpPr>
        <p:spPr>
          <a:xfrm>
            <a:off x="0" y="329125"/>
            <a:ext cx="69300" cy="4485300"/>
          </a:xfrm>
          <a:prstGeom prst="rect">
            <a:avLst/>
          </a:prstGeom>
          <a:solidFill>
            <a:srgbClr val="34A85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Yellow">
  <p:cSld name="BLANK_1_1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5" name="Google Shape;65;p17"/>
          <p:cNvSpPr/>
          <p:nvPr/>
        </p:nvSpPr>
        <p:spPr>
          <a:xfrm>
            <a:off x="0" y="329125"/>
            <a:ext cx="69300" cy="753000"/>
          </a:xfrm>
          <a:prstGeom prst="rect">
            <a:avLst/>
          </a:prstGeom>
          <a:solidFill>
            <a:srgbClr val="FBBC0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reen">
  <p:cSld name="BLANK_1_1_1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8" name="Google Shape;68;p18"/>
          <p:cNvSpPr/>
          <p:nvPr/>
        </p:nvSpPr>
        <p:spPr>
          <a:xfrm>
            <a:off x="0" y="329125"/>
            <a:ext cx="69300" cy="753000"/>
          </a:xfrm>
          <a:prstGeom prst="rect">
            <a:avLst/>
          </a:prstGeom>
          <a:solidFill>
            <a:srgbClr val="34A85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ray">
  <p:cSld name="BLANK_1_1_1_1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1" name="Google Shape;71;p19"/>
          <p:cNvSpPr/>
          <p:nvPr/>
        </p:nvSpPr>
        <p:spPr>
          <a:xfrm>
            <a:off x="0" y="329125"/>
            <a:ext cx="69300" cy="753000"/>
          </a:xfrm>
          <a:prstGeom prst="rect">
            <a:avLst/>
          </a:prstGeom>
          <a:solidFill>
            <a:srgbClr val="9AA0A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78" name="Google Shape;78;p2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81" name="Google Shape;81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4" name="Google Shape;84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5" name="Google Shape;85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8" name="Google Shape;88;p2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89" name="Google Shape;89;p24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90" name="Google Shape;90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3" name="Google Shape;93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6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26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97" name="Google Shape;97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7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00" name="Google Shape;100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8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04" name="Google Shape;104;p2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05" name="Google Shape;105;p28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06" name="Google Shape;106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9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109" name="Google Shape;109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0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2" name="Google Shape;112;p30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13" name="Google Shape;113;p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ue" type="blank">
  <p:cSld name="BLANK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1"/>
          <p:cNvSpPr/>
          <p:nvPr/>
        </p:nvSpPr>
        <p:spPr>
          <a:xfrm>
            <a:off x="0" y="329125"/>
            <a:ext cx="69300" cy="753000"/>
          </a:xfrm>
          <a:prstGeom prst="rect">
            <a:avLst/>
          </a:prstGeom>
          <a:solidFill>
            <a:srgbClr val="4285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6" name="Google Shape;116;p3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1700" y="4841325"/>
            <a:ext cx="464875" cy="15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ed">
  <p:cSld name="BLANK_1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2"/>
          <p:cNvSpPr/>
          <p:nvPr/>
        </p:nvSpPr>
        <p:spPr>
          <a:xfrm>
            <a:off x="0" y="329125"/>
            <a:ext cx="69300" cy="753000"/>
          </a:xfrm>
          <a:prstGeom prst="rect">
            <a:avLst/>
          </a:prstGeom>
          <a:solidFill>
            <a:srgbClr val="EA43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9" name="Google Shape;119;p3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1700" y="4841325"/>
            <a:ext cx="464875" cy="15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ed 2">
  <p:cSld name="BLANK_1_2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3"/>
          <p:cNvSpPr/>
          <p:nvPr/>
        </p:nvSpPr>
        <p:spPr>
          <a:xfrm>
            <a:off x="0" y="329125"/>
            <a:ext cx="69300" cy="4485300"/>
          </a:xfrm>
          <a:prstGeom prst="rect">
            <a:avLst/>
          </a:prstGeom>
          <a:solidFill>
            <a:srgbClr val="EA43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2" name="Google Shape;122;p3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1700" y="4841325"/>
            <a:ext cx="464875" cy="15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Yellow 2">
  <p:cSld name="BLANK_1_2_1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4"/>
          <p:cNvSpPr/>
          <p:nvPr/>
        </p:nvSpPr>
        <p:spPr>
          <a:xfrm>
            <a:off x="0" y="329125"/>
            <a:ext cx="69300" cy="4485300"/>
          </a:xfrm>
          <a:prstGeom prst="rect">
            <a:avLst/>
          </a:prstGeom>
          <a:solidFill>
            <a:srgbClr val="FBBC0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5" name="Google Shape;125;p3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1700" y="4841325"/>
            <a:ext cx="464875" cy="15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reen 2">
  <p:cSld name="BLANK_1_2_1_1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5"/>
          <p:cNvSpPr/>
          <p:nvPr/>
        </p:nvSpPr>
        <p:spPr>
          <a:xfrm>
            <a:off x="0" y="329125"/>
            <a:ext cx="69300" cy="4485300"/>
          </a:xfrm>
          <a:prstGeom prst="rect">
            <a:avLst/>
          </a:prstGeom>
          <a:solidFill>
            <a:srgbClr val="34A85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8" name="Google Shape;128;p3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1700" y="4841325"/>
            <a:ext cx="464875" cy="15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Yellow">
  <p:cSld name="BLANK_1_1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6"/>
          <p:cNvSpPr/>
          <p:nvPr/>
        </p:nvSpPr>
        <p:spPr>
          <a:xfrm>
            <a:off x="0" y="329125"/>
            <a:ext cx="69300" cy="753000"/>
          </a:xfrm>
          <a:prstGeom prst="rect">
            <a:avLst/>
          </a:prstGeom>
          <a:solidFill>
            <a:srgbClr val="F299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1" name="Google Shape;131;p3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1700" y="4841325"/>
            <a:ext cx="464875" cy="15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reen">
  <p:cSld name="BLANK_1_1_1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7"/>
          <p:cNvSpPr/>
          <p:nvPr/>
        </p:nvSpPr>
        <p:spPr>
          <a:xfrm>
            <a:off x="0" y="329125"/>
            <a:ext cx="69300" cy="753000"/>
          </a:xfrm>
          <a:prstGeom prst="rect">
            <a:avLst/>
          </a:prstGeom>
          <a:solidFill>
            <a:srgbClr val="34A85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4" name="Google Shape;134;p3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1700" y="4841325"/>
            <a:ext cx="464875" cy="15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ray">
  <p:cSld name="BLANK_1_1_1_1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8"/>
          <p:cNvSpPr/>
          <p:nvPr/>
        </p:nvSpPr>
        <p:spPr>
          <a:xfrm>
            <a:off x="0" y="329125"/>
            <a:ext cx="69300" cy="753000"/>
          </a:xfrm>
          <a:prstGeom prst="rect">
            <a:avLst/>
          </a:prstGeom>
          <a:solidFill>
            <a:srgbClr val="9AA0A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7" name="Google Shape;137;p3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1700" y="4841325"/>
            <a:ext cx="464875" cy="15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1">
  <p:cSld name="TITLE_ONLY_1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Google Shape;139;p3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1700" y="4841325"/>
            <a:ext cx="464875" cy="15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theme" Target="../theme/theme3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7.xml"/><Relationship Id="rId21" Type="http://schemas.openxmlformats.org/officeDocument/2006/relationships/theme" Target="../theme/theme2.xml"/><Relationship Id="rId13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29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9.xml"/><Relationship Id="rId3" Type="http://schemas.openxmlformats.org/officeDocument/2006/relationships/slideLayout" Target="../slideLayouts/slideLayout20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6.xml"/><Relationship Id="rId6" Type="http://schemas.openxmlformats.org/officeDocument/2006/relationships/slideLayout" Target="../slideLayouts/slideLayout23.xml"/><Relationship Id="rId18" Type="http://schemas.openxmlformats.org/officeDocument/2006/relationships/slideLayout" Target="../slideLayouts/slideLayout35.xml"/><Relationship Id="rId7" Type="http://schemas.openxmlformats.org/officeDocument/2006/relationships/slideLayout" Target="../slideLayouts/slideLayout24.xml"/><Relationship Id="rId8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4" name="Google Shape;74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pic>
        <p:nvPicPr>
          <p:cNvPr id="75" name="Google Shape;75;p20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8421698" y="4841325"/>
            <a:ext cx="464876" cy="15299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  <p:sldLayoutId id="2147483680" r:id="rId16"/>
    <p:sldLayoutId id="2147483681" r:id="rId17"/>
    <p:sldLayoutId id="2147483682" r:id="rId18"/>
    <p:sldLayoutId id="2147483683" r:id="rId19"/>
    <p:sldLayoutId id="2147483684" r:id="rId2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285F4"/>
        </a:solid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0"/>
          <p:cNvSpPr txBox="1"/>
          <p:nvPr/>
        </p:nvSpPr>
        <p:spPr>
          <a:xfrm>
            <a:off x="517675" y="1819738"/>
            <a:ext cx="49311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FFFF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Case study title</a:t>
            </a:r>
            <a:endParaRPr sz="3600">
              <a:solidFill>
                <a:srgbClr val="FFFFFF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145" name="Google Shape;145;p40"/>
          <p:cNvSpPr txBox="1"/>
          <p:nvPr/>
        </p:nvSpPr>
        <p:spPr>
          <a:xfrm>
            <a:off x="517675" y="2769663"/>
            <a:ext cx="4931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Your name</a:t>
            </a:r>
            <a:endParaRPr sz="2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46" name="Google Shape;146;p40"/>
          <p:cNvCxnSpPr/>
          <p:nvPr/>
        </p:nvCxnSpPr>
        <p:spPr>
          <a:xfrm rot="10800000">
            <a:off x="517650" y="2670825"/>
            <a:ext cx="5808000" cy="0"/>
          </a:xfrm>
          <a:prstGeom prst="straightConnector1">
            <a:avLst/>
          </a:prstGeom>
          <a:noFill/>
          <a:ln cap="flat" cmpd="sng" w="19050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29900"/>
        </a:solidFill>
      </p:bgPr>
    </p:bg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9"/>
          <p:cNvSpPr txBox="1"/>
          <p:nvPr/>
        </p:nvSpPr>
        <p:spPr>
          <a:xfrm>
            <a:off x="3721275" y="1886850"/>
            <a:ext cx="6302100" cy="13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Char char="●"/>
            </a:pPr>
            <a:r>
              <a:rPr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Paper wireframes</a:t>
            </a:r>
            <a:endParaRPr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Char char="●"/>
            </a:pPr>
            <a:r>
              <a:rPr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Digital w</a:t>
            </a:r>
            <a:r>
              <a:rPr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ireframes</a:t>
            </a:r>
            <a:endParaRPr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Char char="●"/>
            </a:pPr>
            <a:r>
              <a:rPr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Low-fidelity prototype</a:t>
            </a:r>
            <a:endParaRPr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Char char="●"/>
            </a:pPr>
            <a:r>
              <a:rPr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Usability studies</a:t>
            </a:r>
            <a:endParaRPr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5" name="Google Shape;235;p49"/>
          <p:cNvSpPr txBox="1"/>
          <p:nvPr/>
        </p:nvSpPr>
        <p:spPr>
          <a:xfrm>
            <a:off x="-468875" y="2082300"/>
            <a:ext cx="3704400" cy="9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Starting</a:t>
            </a:r>
            <a:endParaRPr sz="2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the design</a:t>
            </a:r>
            <a:endParaRPr sz="2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236" name="Google Shape;236;p49"/>
          <p:cNvCxnSpPr/>
          <p:nvPr/>
        </p:nvCxnSpPr>
        <p:spPr>
          <a:xfrm>
            <a:off x="3460100" y="1032150"/>
            <a:ext cx="36600" cy="3079200"/>
          </a:xfrm>
          <a:prstGeom prst="straightConnector1">
            <a:avLst/>
          </a:prstGeom>
          <a:noFill/>
          <a:ln cap="flat" cmpd="sng" w="19050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50"/>
          <p:cNvSpPr/>
          <p:nvPr/>
        </p:nvSpPr>
        <p:spPr>
          <a:xfrm>
            <a:off x="4211875" y="0"/>
            <a:ext cx="493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50"/>
          <p:cNvSpPr txBox="1"/>
          <p:nvPr/>
        </p:nvSpPr>
        <p:spPr>
          <a:xfrm>
            <a:off x="517675" y="524350"/>
            <a:ext cx="7000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Paper </a:t>
            </a: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wireframes </a:t>
            </a:r>
            <a:endParaRPr sz="24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43" name="Google Shape;243;p50"/>
          <p:cNvSpPr txBox="1"/>
          <p:nvPr/>
        </p:nvSpPr>
        <p:spPr>
          <a:xfrm>
            <a:off x="517675" y="1522550"/>
            <a:ext cx="24213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[Your notes about goals and thought process]</a:t>
            </a:r>
            <a:endParaRPr/>
          </a:p>
        </p:txBody>
      </p:sp>
      <p:sp>
        <p:nvSpPr>
          <p:cNvPr id="244" name="Google Shape;244;p50"/>
          <p:cNvSpPr txBox="1"/>
          <p:nvPr/>
        </p:nvSpPr>
        <p:spPr>
          <a:xfrm>
            <a:off x="5830075" y="1833000"/>
            <a:ext cx="16956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Image of paper wireframes including five different versions of the same screen and one image of the new, refined version</a:t>
            </a:r>
            <a:endParaRPr sz="12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51"/>
          <p:cNvSpPr txBox="1"/>
          <p:nvPr/>
        </p:nvSpPr>
        <p:spPr>
          <a:xfrm>
            <a:off x="517675" y="524350"/>
            <a:ext cx="7000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Digital wireframes </a:t>
            </a:r>
            <a:endParaRPr sz="24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50" name="Google Shape;250;p51"/>
          <p:cNvSpPr txBox="1"/>
          <p:nvPr/>
        </p:nvSpPr>
        <p:spPr>
          <a:xfrm>
            <a:off x="517675" y="1522550"/>
            <a:ext cx="24213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[Your notes about goals and thought process]</a:t>
            </a:r>
            <a:endParaRPr/>
          </a:p>
        </p:txBody>
      </p:sp>
      <p:sp>
        <p:nvSpPr>
          <p:cNvPr id="251" name="Google Shape;251;p51"/>
          <p:cNvSpPr/>
          <p:nvPr/>
        </p:nvSpPr>
        <p:spPr>
          <a:xfrm>
            <a:off x="5092825" y="984600"/>
            <a:ext cx="2421300" cy="3958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52" name="Google Shape;252;p51"/>
          <p:cNvCxnSpPr/>
          <p:nvPr/>
        </p:nvCxnSpPr>
        <p:spPr>
          <a:xfrm>
            <a:off x="4565525" y="1608925"/>
            <a:ext cx="918900" cy="0"/>
          </a:xfrm>
          <a:prstGeom prst="straightConnector1">
            <a:avLst/>
          </a:prstGeom>
          <a:noFill/>
          <a:ln cap="flat" cmpd="sng" w="19050">
            <a:solidFill>
              <a:srgbClr val="FBBC04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53" name="Google Shape;253;p51"/>
          <p:cNvSpPr txBox="1"/>
          <p:nvPr/>
        </p:nvSpPr>
        <p:spPr>
          <a:xfrm>
            <a:off x="3506850" y="1208725"/>
            <a:ext cx="11004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Description </a:t>
            </a:r>
            <a:r>
              <a:rPr lang="en" sz="10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of the element </a:t>
            </a:r>
            <a:r>
              <a:rPr lang="en" sz="10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and</a:t>
            </a:r>
            <a:r>
              <a:rPr lang="en" sz="10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 its benefit to the user</a:t>
            </a:r>
            <a:endParaRPr sz="10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254" name="Google Shape;254;p51"/>
          <p:cNvCxnSpPr/>
          <p:nvPr/>
        </p:nvCxnSpPr>
        <p:spPr>
          <a:xfrm rot="10800000">
            <a:off x="7096000" y="2920200"/>
            <a:ext cx="918000" cy="0"/>
          </a:xfrm>
          <a:prstGeom prst="straightConnector1">
            <a:avLst/>
          </a:prstGeom>
          <a:noFill/>
          <a:ln cap="flat" cmpd="sng" w="19050">
            <a:solidFill>
              <a:srgbClr val="FBBC04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55" name="Google Shape;255;p51"/>
          <p:cNvSpPr txBox="1"/>
          <p:nvPr/>
        </p:nvSpPr>
        <p:spPr>
          <a:xfrm>
            <a:off x="5363575" y="1833000"/>
            <a:ext cx="18924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Insert first w</a:t>
            </a: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ireframe example that demonstrates design thinking aligned with user research </a:t>
            </a:r>
            <a:endParaRPr sz="12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56" name="Google Shape;256;p51"/>
          <p:cNvSpPr txBox="1"/>
          <p:nvPr/>
        </p:nvSpPr>
        <p:spPr>
          <a:xfrm>
            <a:off x="8030375" y="2520000"/>
            <a:ext cx="11004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Description of the element and its benefit to the user</a:t>
            </a:r>
            <a:endParaRPr sz="10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52"/>
          <p:cNvSpPr txBox="1"/>
          <p:nvPr/>
        </p:nvSpPr>
        <p:spPr>
          <a:xfrm>
            <a:off x="517675" y="524350"/>
            <a:ext cx="7000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Digital wireframes </a:t>
            </a:r>
            <a:endParaRPr sz="24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62" name="Google Shape;262;p52"/>
          <p:cNvSpPr txBox="1"/>
          <p:nvPr/>
        </p:nvSpPr>
        <p:spPr>
          <a:xfrm>
            <a:off x="517675" y="1522550"/>
            <a:ext cx="24213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[Your notes about goals and thought process]</a:t>
            </a:r>
            <a:endParaRPr/>
          </a:p>
        </p:txBody>
      </p:sp>
      <p:sp>
        <p:nvSpPr>
          <p:cNvPr id="263" name="Google Shape;263;p52"/>
          <p:cNvSpPr/>
          <p:nvPr/>
        </p:nvSpPr>
        <p:spPr>
          <a:xfrm>
            <a:off x="5092825" y="984600"/>
            <a:ext cx="2421300" cy="3958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64" name="Google Shape;264;p52"/>
          <p:cNvCxnSpPr/>
          <p:nvPr/>
        </p:nvCxnSpPr>
        <p:spPr>
          <a:xfrm>
            <a:off x="4565525" y="1608925"/>
            <a:ext cx="918900" cy="0"/>
          </a:xfrm>
          <a:prstGeom prst="straightConnector1">
            <a:avLst/>
          </a:prstGeom>
          <a:noFill/>
          <a:ln cap="flat" cmpd="sng" w="19050">
            <a:solidFill>
              <a:srgbClr val="FBBC04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65" name="Google Shape;265;p52"/>
          <p:cNvSpPr txBox="1"/>
          <p:nvPr/>
        </p:nvSpPr>
        <p:spPr>
          <a:xfrm>
            <a:off x="3506850" y="1208725"/>
            <a:ext cx="11004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Description of the element </a:t>
            </a:r>
            <a:r>
              <a:rPr lang="en" sz="10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and</a:t>
            </a:r>
            <a:r>
              <a:rPr lang="en" sz="10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 its benefit to the user</a:t>
            </a:r>
            <a:endParaRPr sz="10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266" name="Google Shape;266;p52"/>
          <p:cNvCxnSpPr/>
          <p:nvPr/>
        </p:nvCxnSpPr>
        <p:spPr>
          <a:xfrm rot="10800000">
            <a:off x="7096000" y="2920200"/>
            <a:ext cx="918000" cy="0"/>
          </a:xfrm>
          <a:prstGeom prst="straightConnector1">
            <a:avLst/>
          </a:prstGeom>
          <a:noFill/>
          <a:ln cap="flat" cmpd="sng" w="19050">
            <a:solidFill>
              <a:srgbClr val="FBBC04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67" name="Google Shape;267;p52"/>
          <p:cNvSpPr txBox="1"/>
          <p:nvPr/>
        </p:nvSpPr>
        <p:spPr>
          <a:xfrm>
            <a:off x="5363575" y="1833000"/>
            <a:ext cx="18924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Insert second </a:t>
            </a: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wireframe example </a:t>
            </a: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that demonstrates design thinking aligned with user research </a:t>
            </a:r>
            <a:endParaRPr sz="12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68" name="Google Shape;268;p52"/>
          <p:cNvSpPr txBox="1"/>
          <p:nvPr/>
        </p:nvSpPr>
        <p:spPr>
          <a:xfrm>
            <a:off x="8030375" y="2520000"/>
            <a:ext cx="11004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Description of the element and its benefit to the user</a:t>
            </a:r>
            <a:endParaRPr sz="10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53"/>
          <p:cNvSpPr/>
          <p:nvPr/>
        </p:nvSpPr>
        <p:spPr>
          <a:xfrm>
            <a:off x="4211875" y="0"/>
            <a:ext cx="493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53"/>
          <p:cNvSpPr txBox="1"/>
          <p:nvPr/>
        </p:nvSpPr>
        <p:spPr>
          <a:xfrm>
            <a:off x="517675" y="524350"/>
            <a:ext cx="7000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Low</a:t>
            </a: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-fidelity prototype</a:t>
            </a:r>
            <a:endParaRPr sz="24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75" name="Google Shape;275;p53"/>
          <p:cNvSpPr txBox="1"/>
          <p:nvPr/>
        </p:nvSpPr>
        <p:spPr>
          <a:xfrm>
            <a:off x="6011725" y="2110050"/>
            <a:ext cx="13323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Screenshot of prototype with connections or prototype GIF</a:t>
            </a:r>
            <a:endParaRPr sz="12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76" name="Google Shape;276;p53"/>
          <p:cNvSpPr txBox="1"/>
          <p:nvPr/>
        </p:nvSpPr>
        <p:spPr>
          <a:xfrm>
            <a:off x="532875" y="1793800"/>
            <a:ext cx="29154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[Link to low-fidelity prototype and brief description of the user flow]</a:t>
            </a:r>
            <a:endParaRPr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54"/>
          <p:cNvSpPr txBox="1"/>
          <p:nvPr/>
        </p:nvSpPr>
        <p:spPr>
          <a:xfrm>
            <a:off x="517675" y="448150"/>
            <a:ext cx="6155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Usability study: findings</a:t>
            </a:r>
            <a:endParaRPr sz="24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82" name="Google Shape;282;p54"/>
          <p:cNvSpPr txBox="1"/>
          <p:nvPr/>
        </p:nvSpPr>
        <p:spPr>
          <a:xfrm>
            <a:off x="532875" y="1050575"/>
            <a:ext cx="78735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Write a short introduction to the usability studies you conducted and your findings.</a:t>
            </a:r>
            <a:endParaRPr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83" name="Google Shape;283;p54"/>
          <p:cNvSpPr txBox="1"/>
          <p:nvPr/>
        </p:nvSpPr>
        <p:spPr>
          <a:xfrm>
            <a:off x="456675" y="2022575"/>
            <a:ext cx="3336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29900"/>
                </a:solidFill>
                <a:latin typeface="Open Sans"/>
                <a:ea typeface="Open Sans"/>
                <a:cs typeface="Open Sans"/>
                <a:sym typeface="Open Sans"/>
              </a:rPr>
              <a:t>Round 1 findings</a:t>
            </a:r>
            <a:endParaRPr b="1">
              <a:solidFill>
                <a:srgbClr val="F29900"/>
              </a:solidFill>
            </a:endParaRPr>
          </a:p>
        </p:txBody>
      </p:sp>
      <p:sp>
        <p:nvSpPr>
          <p:cNvPr id="284" name="Google Shape;284;p54"/>
          <p:cNvSpPr/>
          <p:nvPr/>
        </p:nvSpPr>
        <p:spPr>
          <a:xfrm>
            <a:off x="4477900" y="2422775"/>
            <a:ext cx="3775800" cy="20637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54"/>
          <p:cNvSpPr txBox="1"/>
          <p:nvPr/>
        </p:nvSpPr>
        <p:spPr>
          <a:xfrm>
            <a:off x="4984525" y="2568500"/>
            <a:ext cx="3336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Insert finding</a:t>
            </a:r>
            <a:endParaRPr/>
          </a:p>
        </p:txBody>
      </p:sp>
      <p:sp>
        <p:nvSpPr>
          <p:cNvPr id="286" name="Google Shape;286;p54"/>
          <p:cNvSpPr/>
          <p:nvPr/>
        </p:nvSpPr>
        <p:spPr>
          <a:xfrm>
            <a:off x="4671550" y="2631198"/>
            <a:ext cx="274800" cy="274800"/>
          </a:xfrm>
          <a:prstGeom prst="ellipse">
            <a:avLst/>
          </a:prstGeom>
          <a:solidFill>
            <a:srgbClr val="F29900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Google Sans Medium"/>
                <a:ea typeface="Google Sans Medium"/>
                <a:cs typeface="Google Sans Medium"/>
                <a:sym typeface="Google Sans Medium"/>
              </a:rPr>
              <a:t>1</a:t>
            </a:r>
            <a:endParaRPr>
              <a:solidFill>
                <a:srgbClr val="FFFFFF"/>
              </a:solidFill>
              <a:latin typeface="Google Sans Medium"/>
              <a:ea typeface="Google Sans Medium"/>
              <a:cs typeface="Google Sans Medium"/>
              <a:sym typeface="Google Sans Medium"/>
            </a:endParaRPr>
          </a:p>
        </p:txBody>
      </p:sp>
      <p:sp>
        <p:nvSpPr>
          <p:cNvPr id="287" name="Google Shape;287;p54"/>
          <p:cNvSpPr txBox="1"/>
          <p:nvPr/>
        </p:nvSpPr>
        <p:spPr>
          <a:xfrm>
            <a:off x="4984525" y="3198325"/>
            <a:ext cx="3336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Insert finding</a:t>
            </a:r>
            <a:endParaRPr/>
          </a:p>
        </p:txBody>
      </p:sp>
      <p:sp>
        <p:nvSpPr>
          <p:cNvPr id="288" name="Google Shape;288;p54"/>
          <p:cNvSpPr/>
          <p:nvPr/>
        </p:nvSpPr>
        <p:spPr>
          <a:xfrm>
            <a:off x="4671550" y="3261023"/>
            <a:ext cx="274800" cy="274800"/>
          </a:xfrm>
          <a:prstGeom prst="ellipse">
            <a:avLst/>
          </a:prstGeom>
          <a:solidFill>
            <a:srgbClr val="F29900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Google Sans Medium"/>
                <a:ea typeface="Google Sans Medium"/>
                <a:cs typeface="Google Sans Medium"/>
                <a:sym typeface="Google Sans Medium"/>
              </a:rPr>
              <a:t>2</a:t>
            </a:r>
            <a:endParaRPr>
              <a:solidFill>
                <a:srgbClr val="FFFFFF"/>
              </a:solidFill>
              <a:latin typeface="Google Sans Medium"/>
              <a:ea typeface="Google Sans Medium"/>
              <a:cs typeface="Google Sans Medium"/>
              <a:sym typeface="Google Sans Medium"/>
            </a:endParaRPr>
          </a:p>
        </p:txBody>
      </p:sp>
      <p:sp>
        <p:nvSpPr>
          <p:cNvPr id="289" name="Google Shape;289;p54"/>
          <p:cNvSpPr txBox="1"/>
          <p:nvPr/>
        </p:nvSpPr>
        <p:spPr>
          <a:xfrm>
            <a:off x="4416900" y="2022575"/>
            <a:ext cx="3336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29900"/>
                </a:solidFill>
                <a:latin typeface="Open Sans"/>
                <a:ea typeface="Open Sans"/>
                <a:cs typeface="Open Sans"/>
                <a:sym typeface="Open Sans"/>
              </a:rPr>
              <a:t>Round 2 findings</a:t>
            </a:r>
            <a:endParaRPr b="1">
              <a:solidFill>
                <a:srgbClr val="F29900"/>
              </a:solidFill>
            </a:endParaRPr>
          </a:p>
        </p:txBody>
      </p:sp>
      <p:sp>
        <p:nvSpPr>
          <p:cNvPr id="290" name="Google Shape;290;p54"/>
          <p:cNvSpPr txBox="1"/>
          <p:nvPr/>
        </p:nvSpPr>
        <p:spPr>
          <a:xfrm>
            <a:off x="4937363" y="3828150"/>
            <a:ext cx="3336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Insert finding</a:t>
            </a:r>
            <a:endParaRPr/>
          </a:p>
        </p:txBody>
      </p:sp>
      <p:sp>
        <p:nvSpPr>
          <p:cNvPr id="291" name="Google Shape;291;p54"/>
          <p:cNvSpPr/>
          <p:nvPr/>
        </p:nvSpPr>
        <p:spPr>
          <a:xfrm>
            <a:off x="4671538" y="3890848"/>
            <a:ext cx="274800" cy="274800"/>
          </a:xfrm>
          <a:prstGeom prst="ellipse">
            <a:avLst/>
          </a:prstGeom>
          <a:solidFill>
            <a:srgbClr val="F29900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Google Sans Medium"/>
                <a:ea typeface="Google Sans Medium"/>
                <a:cs typeface="Google Sans Medium"/>
                <a:sym typeface="Google Sans Medium"/>
              </a:rPr>
              <a:t>3</a:t>
            </a:r>
            <a:endParaRPr>
              <a:solidFill>
                <a:srgbClr val="FFFFFF"/>
              </a:solidFill>
              <a:latin typeface="Google Sans Medium"/>
              <a:ea typeface="Google Sans Medium"/>
              <a:cs typeface="Google Sans Medium"/>
              <a:sym typeface="Google Sans Medium"/>
            </a:endParaRPr>
          </a:p>
        </p:txBody>
      </p:sp>
      <p:sp>
        <p:nvSpPr>
          <p:cNvPr id="292" name="Google Shape;292;p54"/>
          <p:cNvSpPr/>
          <p:nvPr/>
        </p:nvSpPr>
        <p:spPr>
          <a:xfrm>
            <a:off x="456675" y="2422775"/>
            <a:ext cx="3775800" cy="20637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54"/>
          <p:cNvSpPr txBox="1"/>
          <p:nvPr/>
        </p:nvSpPr>
        <p:spPr>
          <a:xfrm>
            <a:off x="963300" y="2568500"/>
            <a:ext cx="3336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Insert finding</a:t>
            </a:r>
            <a:endParaRPr/>
          </a:p>
        </p:txBody>
      </p:sp>
      <p:sp>
        <p:nvSpPr>
          <p:cNvPr id="294" name="Google Shape;294;p54"/>
          <p:cNvSpPr/>
          <p:nvPr/>
        </p:nvSpPr>
        <p:spPr>
          <a:xfrm>
            <a:off x="650325" y="2631198"/>
            <a:ext cx="274800" cy="274800"/>
          </a:xfrm>
          <a:prstGeom prst="ellipse">
            <a:avLst/>
          </a:prstGeom>
          <a:solidFill>
            <a:srgbClr val="F29900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Google Sans Medium"/>
                <a:ea typeface="Google Sans Medium"/>
                <a:cs typeface="Google Sans Medium"/>
                <a:sym typeface="Google Sans Medium"/>
              </a:rPr>
              <a:t>1</a:t>
            </a:r>
            <a:endParaRPr>
              <a:solidFill>
                <a:srgbClr val="FFFFFF"/>
              </a:solidFill>
              <a:latin typeface="Google Sans Medium"/>
              <a:ea typeface="Google Sans Medium"/>
              <a:cs typeface="Google Sans Medium"/>
              <a:sym typeface="Google Sans Medium"/>
            </a:endParaRPr>
          </a:p>
        </p:txBody>
      </p:sp>
      <p:sp>
        <p:nvSpPr>
          <p:cNvPr id="295" name="Google Shape;295;p54"/>
          <p:cNvSpPr txBox="1"/>
          <p:nvPr/>
        </p:nvSpPr>
        <p:spPr>
          <a:xfrm>
            <a:off x="963300" y="3198325"/>
            <a:ext cx="3336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Insert finding</a:t>
            </a:r>
            <a:endParaRPr/>
          </a:p>
        </p:txBody>
      </p:sp>
      <p:sp>
        <p:nvSpPr>
          <p:cNvPr id="296" name="Google Shape;296;p54"/>
          <p:cNvSpPr/>
          <p:nvPr/>
        </p:nvSpPr>
        <p:spPr>
          <a:xfrm>
            <a:off x="650325" y="3261023"/>
            <a:ext cx="274800" cy="274800"/>
          </a:xfrm>
          <a:prstGeom prst="ellipse">
            <a:avLst/>
          </a:prstGeom>
          <a:solidFill>
            <a:srgbClr val="F29900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Google Sans Medium"/>
                <a:ea typeface="Google Sans Medium"/>
                <a:cs typeface="Google Sans Medium"/>
                <a:sym typeface="Google Sans Medium"/>
              </a:rPr>
              <a:t>2</a:t>
            </a:r>
            <a:endParaRPr>
              <a:solidFill>
                <a:srgbClr val="FFFFFF"/>
              </a:solidFill>
              <a:latin typeface="Google Sans Medium"/>
              <a:ea typeface="Google Sans Medium"/>
              <a:cs typeface="Google Sans Medium"/>
              <a:sym typeface="Google Sans Medium"/>
            </a:endParaRPr>
          </a:p>
        </p:txBody>
      </p:sp>
      <p:sp>
        <p:nvSpPr>
          <p:cNvPr id="297" name="Google Shape;297;p54"/>
          <p:cNvSpPr txBox="1"/>
          <p:nvPr/>
        </p:nvSpPr>
        <p:spPr>
          <a:xfrm>
            <a:off x="916138" y="3828150"/>
            <a:ext cx="3336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Insert finding</a:t>
            </a:r>
            <a:endParaRPr/>
          </a:p>
        </p:txBody>
      </p:sp>
      <p:sp>
        <p:nvSpPr>
          <p:cNvPr id="298" name="Google Shape;298;p54"/>
          <p:cNvSpPr/>
          <p:nvPr/>
        </p:nvSpPr>
        <p:spPr>
          <a:xfrm>
            <a:off x="650313" y="3890848"/>
            <a:ext cx="274800" cy="274800"/>
          </a:xfrm>
          <a:prstGeom prst="ellipse">
            <a:avLst/>
          </a:prstGeom>
          <a:solidFill>
            <a:srgbClr val="F29900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Google Sans Medium"/>
                <a:ea typeface="Google Sans Medium"/>
                <a:cs typeface="Google Sans Medium"/>
                <a:sym typeface="Google Sans Medium"/>
              </a:rPr>
              <a:t>3</a:t>
            </a:r>
            <a:endParaRPr>
              <a:solidFill>
                <a:srgbClr val="FFFFFF"/>
              </a:solidFill>
              <a:latin typeface="Google Sans Medium"/>
              <a:ea typeface="Google Sans Medium"/>
              <a:cs typeface="Google Sans Medium"/>
              <a:sym typeface="Google Sans Medium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4A853"/>
        </a:solidFill>
      </p:bgPr>
    </p:bg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55"/>
          <p:cNvSpPr txBox="1"/>
          <p:nvPr/>
        </p:nvSpPr>
        <p:spPr>
          <a:xfrm>
            <a:off x="3721275" y="2048400"/>
            <a:ext cx="39900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Char char="●"/>
            </a:pPr>
            <a:r>
              <a:rPr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Mockups</a:t>
            </a:r>
            <a:endParaRPr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Char char="●"/>
            </a:pPr>
            <a:r>
              <a:rPr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High-fidelity prototype</a:t>
            </a:r>
            <a:endParaRPr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Char char="●"/>
            </a:pPr>
            <a:r>
              <a:rPr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Accessibility</a:t>
            </a:r>
            <a:endParaRPr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04" name="Google Shape;304;p55"/>
          <p:cNvSpPr txBox="1"/>
          <p:nvPr/>
        </p:nvSpPr>
        <p:spPr>
          <a:xfrm>
            <a:off x="-468875" y="2082300"/>
            <a:ext cx="3704400" cy="9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Refining</a:t>
            </a:r>
            <a:endParaRPr sz="2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the design</a:t>
            </a:r>
            <a:endParaRPr sz="2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305" name="Google Shape;305;p55"/>
          <p:cNvCxnSpPr/>
          <p:nvPr/>
        </p:nvCxnSpPr>
        <p:spPr>
          <a:xfrm>
            <a:off x="3460100" y="1032150"/>
            <a:ext cx="36600" cy="3079200"/>
          </a:xfrm>
          <a:prstGeom prst="straightConnector1">
            <a:avLst/>
          </a:prstGeom>
          <a:noFill/>
          <a:ln cap="flat" cmpd="sng" w="19050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56"/>
          <p:cNvSpPr txBox="1"/>
          <p:nvPr/>
        </p:nvSpPr>
        <p:spPr>
          <a:xfrm>
            <a:off x="517675" y="524350"/>
            <a:ext cx="7000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Mockups</a:t>
            </a:r>
            <a:endParaRPr sz="24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11" name="Google Shape;311;p56"/>
          <p:cNvSpPr txBox="1"/>
          <p:nvPr/>
        </p:nvSpPr>
        <p:spPr>
          <a:xfrm>
            <a:off x="517675" y="1522550"/>
            <a:ext cx="24213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[Your notes about goals and thought process]</a:t>
            </a:r>
            <a:endParaRPr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56"/>
          <p:cNvSpPr/>
          <p:nvPr/>
        </p:nvSpPr>
        <p:spPr>
          <a:xfrm>
            <a:off x="3718563" y="1250000"/>
            <a:ext cx="1818900" cy="3174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56"/>
          <p:cNvSpPr txBox="1"/>
          <p:nvPr/>
        </p:nvSpPr>
        <p:spPr>
          <a:xfrm>
            <a:off x="4008525" y="2393750"/>
            <a:ext cx="12390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Image of selected screen before usability study</a:t>
            </a:r>
            <a:endParaRPr sz="12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14" name="Google Shape;314;p56"/>
          <p:cNvSpPr/>
          <p:nvPr/>
        </p:nvSpPr>
        <p:spPr>
          <a:xfrm>
            <a:off x="6774138" y="1268300"/>
            <a:ext cx="1818900" cy="3174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15" name="Google Shape;315;p56"/>
          <p:cNvCxnSpPr/>
          <p:nvPr/>
        </p:nvCxnSpPr>
        <p:spPr>
          <a:xfrm>
            <a:off x="5749763" y="2855450"/>
            <a:ext cx="812100" cy="0"/>
          </a:xfrm>
          <a:prstGeom prst="straightConnector1">
            <a:avLst/>
          </a:prstGeom>
          <a:noFill/>
          <a:ln cap="flat" cmpd="sng" w="28575">
            <a:solidFill>
              <a:srgbClr val="34A853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16" name="Google Shape;316;p56"/>
          <p:cNvSpPr txBox="1"/>
          <p:nvPr/>
        </p:nvSpPr>
        <p:spPr>
          <a:xfrm>
            <a:off x="3451125" y="853300"/>
            <a:ext cx="23538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4A853"/>
                </a:solidFill>
                <a:latin typeface="Open Sans"/>
                <a:ea typeface="Open Sans"/>
                <a:cs typeface="Open Sans"/>
                <a:sym typeface="Open Sans"/>
              </a:rPr>
              <a:t>Before usability study</a:t>
            </a:r>
            <a:endParaRPr sz="1200">
              <a:solidFill>
                <a:srgbClr val="34A85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967D2"/>
              </a:solidFill>
            </a:endParaRPr>
          </a:p>
        </p:txBody>
      </p:sp>
      <p:sp>
        <p:nvSpPr>
          <p:cNvPr id="317" name="Google Shape;317;p56"/>
          <p:cNvSpPr txBox="1"/>
          <p:nvPr/>
        </p:nvSpPr>
        <p:spPr>
          <a:xfrm>
            <a:off x="6506700" y="853300"/>
            <a:ext cx="23538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4A853"/>
                </a:solidFill>
                <a:latin typeface="Open Sans"/>
                <a:ea typeface="Open Sans"/>
                <a:cs typeface="Open Sans"/>
                <a:sym typeface="Open Sans"/>
              </a:rPr>
              <a:t>After usability study</a:t>
            </a:r>
            <a:endParaRPr sz="1200">
              <a:solidFill>
                <a:srgbClr val="34A85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967D2"/>
              </a:solidFill>
            </a:endParaRPr>
          </a:p>
        </p:txBody>
      </p:sp>
      <p:sp>
        <p:nvSpPr>
          <p:cNvPr id="318" name="Google Shape;318;p56"/>
          <p:cNvSpPr txBox="1"/>
          <p:nvPr/>
        </p:nvSpPr>
        <p:spPr>
          <a:xfrm>
            <a:off x="7064125" y="2393750"/>
            <a:ext cx="12390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Image of selected screen after usability study</a:t>
            </a:r>
            <a:endParaRPr sz="12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57"/>
          <p:cNvSpPr txBox="1"/>
          <p:nvPr/>
        </p:nvSpPr>
        <p:spPr>
          <a:xfrm>
            <a:off x="517675" y="524350"/>
            <a:ext cx="7000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Mockups</a:t>
            </a:r>
            <a:endParaRPr sz="24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24" name="Google Shape;324;p57"/>
          <p:cNvSpPr txBox="1"/>
          <p:nvPr/>
        </p:nvSpPr>
        <p:spPr>
          <a:xfrm>
            <a:off x="517675" y="1522550"/>
            <a:ext cx="24213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[Your notes about goals and thought process]</a:t>
            </a:r>
            <a:endParaRPr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57"/>
          <p:cNvSpPr/>
          <p:nvPr/>
        </p:nvSpPr>
        <p:spPr>
          <a:xfrm>
            <a:off x="3718563" y="1250000"/>
            <a:ext cx="1818900" cy="3174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57"/>
          <p:cNvSpPr/>
          <p:nvPr/>
        </p:nvSpPr>
        <p:spPr>
          <a:xfrm>
            <a:off x="6774138" y="1268300"/>
            <a:ext cx="1818900" cy="3174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27" name="Google Shape;327;p57"/>
          <p:cNvCxnSpPr/>
          <p:nvPr/>
        </p:nvCxnSpPr>
        <p:spPr>
          <a:xfrm>
            <a:off x="5749763" y="2855450"/>
            <a:ext cx="812100" cy="0"/>
          </a:xfrm>
          <a:prstGeom prst="straightConnector1">
            <a:avLst/>
          </a:prstGeom>
          <a:noFill/>
          <a:ln cap="flat" cmpd="sng" w="28575">
            <a:solidFill>
              <a:srgbClr val="34A853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28" name="Google Shape;328;p57"/>
          <p:cNvSpPr txBox="1"/>
          <p:nvPr/>
        </p:nvSpPr>
        <p:spPr>
          <a:xfrm>
            <a:off x="3451125" y="853300"/>
            <a:ext cx="23538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4A853"/>
                </a:solidFill>
                <a:latin typeface="Open Sans"/>
                <a:ea typeface="Open Sans"/>
                <a:cs typeface="Open Sans"/>
                <a:sym typeface="Open Sans"/>
              </a:rPr>
              <a:t>Before usability study</a:t>
            </a:r>
            <a:endParaRPr sz="1200">
              <a:solidFill>
                <a:srgbClr val="34A85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967D2"/>
              </a:solidFill>
            </a:endParaRPr>
          </a:p>
        </p:txBody>
      </p:sp>
      <p:sp>
        <p:nvSpPr>
          <p:cNvPr id="329" name="Google Shape;329;p57"/>
          <p:cNvSpPr txBox="1"/>
          <p:nvPr/>
        </p:nvSpPr>
        <p:spPr>
          <a:xfrm>
            <a:off x="6506700" y="853300"/>
            <a:ext cx="23538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4A853"/>
                </a:solidFill>
                <a:latin typeface="Open Sans"/>
                <a:ea typeface="Open Sans"/>
                <a:cs typeface="Open Sans"/>
                <a:sym typeface="Open Sans"/>
              </a:rPr>
              <a:t>After usability study</a:t>
            </a:r>
            <a:endParaRPr sz="1200">
              <a:solidFill>
                <a:srgbClr val="34A85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967D2"/>
              </a:solidFill>
            </a:endParaRPr>
          </a:p>
        </p:txBody>
      </p:sp>
      <p:sp>
        <p:nvSpPr>
          <p:cNvPr id="330" name="Google Shape;330;p57"/>
          <p:cNvSpPr txBox="1"/>
          <p:nvPr/>
        </p:nvSpPr>
        <p:spPr>
          <a:xfrm>
            <a:off x="4008525" y="2393750"/>
            <a:ext cx="12390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Image of selected screen before usability study</a:t>
            </a:r>
            <a:endParaRPr sz="12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31" name="Google Shape;331;p57"/>
          <p:cNvSpPr txBox="1"/>
          <p:nvPr/>
        </p:nvSpPr>
        <p:spPr>
          <a:xfrm>
            <a:off x="7064125" y="2393750"/>
            <a:ext cx="12390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Image of selected screen after usability study</a:t>
            </a:r>
            <a:endParaRPr sz="12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58"/>
          <p:cNvSpPr txBox="1"/>
          <p:nvPr/>
        </p:nvSpPr>
        <p:spPr>
          <a:xfrm>
            <a:off x="517675" y="524350"/>
            <a:ext cx="7000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Mockups</a:t>
            </a:r>
            <a:endParaRPr sz="24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37" name="Google Shape;337;p58"/>
          <p:cNvSpPr/>
          <p:nvPr/>
        </p:nvSpPr>
        <p:spPr>
          <a:xfrm>
            <a:off x="531000" y="1391850"/>
            <a:ext cx="1818900" cy="3174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58"/>
          <p:cNvSpPr/>
          <p:nvPr/>
        </p:nvSpPr>
        <p:spPr>
          <a:xfrm>
            <a:off x="2601788" y="1413675"/>
            <a:ext cx="1818900" cy="3174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58"/>
          <p:cNvSpPr/>
          <p:nvPr/>
        </p:nvSpPr>
        <p:spPr>
          <a:xfrm>
            <a:off x="4697950" y="1447850"/>
            <a:ext cx="1818900" cy="3174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58"/>
          <p:cNvSpPr/>
          <p:nvPr/>
        </p:nvSpPr>
        <p:spPr>
          <a:xfrm>
            <a:off x="6794100" y="1447850"/>
            <a:ext cx="1818900" cy="3174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58"/>
          <p:cNvSpPr txBox="1"/>
          <p:nvPr/>
        </p:nvSpPr>
        <p:spPr>
          <a:xfrm>
            <a:off x="890250" y="2701950"/>
            <a:ext cx="11004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Main mockup screen for display</a:t>
            </a:r>
            <a:endParaRPr sz="12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42" name="Google Shape;342;p58"/>
          <p:cNvSpPr txBox="1"/>
          <p:nvPr/>
        </p:nvSpPr>
        <p:spPr>
          <a:xfrm>
            <a:off x="2953850" y="2723775"/>
            <a:ext cx="11004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Main mockup screen for display</a:t>
            </a:r>
            <a:endParaRPr sz="12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43" name="Google Shape;343;p58"/>
          <p:cNvSpPr txBox="1"/>
          <p:nvPr/>
        </p:nvSpPr>
        <p:spPr>
          <a:xfrm>
            <a:off x="5057200" y="2701950"/>
            <a:ext cx="11004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Main mockup screen for display</a:t>
            </a:r>
            <a:endParaRPr sz="12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44" name="Google Shape;344;p58"/>
          <p:cNvSpPr txBox="1"/>
          <p:nvPr/>
        </p:nvSpPr>
        <p:spPr>
          <a:xfrm>
            <a:off x="7160550" y="2757950"/>
            <a:ext cx="11004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Main mockup screen for display</a:t>
            </a:r>
            <a:endParaRPr sz="12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41"/>
          <p:cNvSpPr/>
          <p:nvPr/>
        </p:nvSpPr>
        <p:spPr>
          <a:xfrm>
            <a:off x="5517175" y="638725"/>
            <a:ext cx="3380400" cy="4101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41"/>
          <p:cNvSpPr txBox="1"/>
          <p:nvPr/>
        </p:nvSpPr>
        <p:spPr>
          <a:xfrm>
            <a:off x="1231075" y="1604200"/>
            <a:ext cx="40860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285F4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The product: </a:t>
            </a:r>
            <a:endParaRPr>
              <a:solidFill>
                <a:srgbClr val="4285F4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Insert a few sentences about the app, website, or other product that you designed and the target users</a:t>
            </a:r>
            <a:endParaRPr b="1" sz="1200">
              <a:solidFill>
                <a:srgbClr val="1967D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3" name="Google Shape;153;p41"/>
          <p:cNvSpPr txBox="1"/>
          <p:nvPr/>
        </p:nvSpPr>
        <p:spPr>
          <a:xfrm>
            <a:off x="517675" y="524350"/>
            <a:ext cx="6155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Project overview</a:t>
            </a:r>
            <a:endParaRPr sz="24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4" name="Google Shape;154;p41"/>
          <p:cNvSpPr/>
          <p:nvPr/>
        </p:nvSpPr>
        <p:spPr>
          <a:xfrm>
            <a:off x="517675" y="1604200"/>
            <a:ext cx="513300" cy="513300"/>
          </a:xfrm>
          <a:prstGeom prst="ellipse">
            <a:avLst/>
          </a:prstGeom>
          <a:solidFill>
            <a:srgbClr val="4285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41"/>
          <p:cNvSpPr txBox="1"/>
          <p:nvPr/>
        </p:nvSpPr>
        <p:spPr>
          <a:xfrm>
            <a:off x="1231075" y="3172985"/>
            <a:ext cx="34461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4285F4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Project duration:</a:t>
            </a:r>
            <a:endParaRPr>
              <a:solidFill>
                <a:srgbClr val="1967D2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Insert the time that you worked on this design project - e.g., Month Year to Month Year</a:t>
            </a:r>
            <a:endParaRPr b="1" sz="1200">
              <a:solidFill>
                <a:srgbClr val="4285F4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6" name="Google Shape;156;p41"/>
          <p:cNvSpPr/>
          <p:nvPr/>
        </p:nvSpPr>
        <p:spPr>
          <a:xfrm>
            <a:off x="517675" y="3172985"/>
            <a:ext cx="513300" cy="513300"/>
          </a:xfrm>
          <a:prstGeom prst="ellipse">
            <a:avLst/>
          </a:prstGeom>
          <a:solidFill>
            <a:srgbClr val="4285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41"/>
          <p:cNvSpPr/>
          <p:nvPr/>
        </p:nvSpPr>
        <p:spPr>
          <a:xfrm>
            <a:off x="643388" y="3299236"/>
            <a:ext cx="261874" cy="260801"/>
          </a:xfrm>
          <a:custGeom>
            <a:rect b="b" l="l" r="r" t="t"/>
            <a:pathLst>
              <a:path extrusionOk="0" h="1045" w="1048">
                <a:moveTo>
                  <a:pt x="522" y="0"/>
                </a:moveTo>
                <a:cubicBezTo>
                  <a:pt x="234" y="0"/>
                  <a:pt x="0" y="234"/>
                  <a:pt x="0" y="522"/>
                </a:cubicBezTo>
                <a:cubicBezTo>
                  <a:pt x="0" y="810"/>
                  <a:pt x="234" y="1044"/>
                  <a:pt x="522" y="1044"/>
                </a:cubicBezTo>
                <a:cubicBezTo>
                  <a:pt x="810" y="1044"/>
                  <a:pt x="1044" y="810"/>
                  <a:pt x="1044" y="522"/>
                </a:cubicBezTo>
                <a:cubicBezTo>
                  <a:pt x="1047" y="234"/>
                  <a:pt x="812" y="0"/>
                  <a:pt x="522" y="0"/>
                </a:cubicBezTo>
                <a:close/>
                <a:moveTo>
                  <a:pt x="525" y="940"/>
                </a:moveTo>
                <a:cubicBezTo>
                  <a:pt x="293" y="940"/>
                  <a:pt x="107" y="754"/>
                  <a:pt x="107" y="522"/>
                </a:cubicBezTo>
                <a:cubicBezTo>
                  <a:pt x="107" y="291"/>
                  <a:pt x="293" y="104"/>
                  <a:pt x="525" y="104"/>
                </a:cubicBezTo>
                <a:cubicBezTo>
                  <a:pt x="756" y="104"/>
                  <a:pt x="942" y="290"/>
                  <a:pt x="942" y="522"/>
                </a:cubicBezTo>
                <a:cubicBezTo>
                  <a:pt x="942" y="753"/>
                  <a:pt x="753" y="940"/>
                  <a:pt x="525" y="940"/>
                </a:cubicBezTo>
                <a:close/>
                <a:moveTo>
                  <a:pt x="471" y="259"/>
                </a:moveTo>
                <a:lnTo>
                  <a:pt x="471" y="573"/>
                </a:lnTo>
                <a:lnTo>
                  <a:pt x="745" y="736"/>
                </a:lnTo>
                <a:lnTo>
                  <a:pt x="784" y="671"/>
                </a:lnTo>
                <a:lnTo>
                  <a:pt x="550" y="533"/>
                </a:lnTo>
                <a:lnTo>
                  <a:pt x="550" y="259"/>
                </a:lnTo>
                <a:lnTo>
                  <a:pt x="471" y="25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41"/>
          <p:cNvSpPr/>
          <p:nvPr/>
        </p:nvSpPr>
        <p:spPr>
          <a:xfrm>
            <a:off x="610514" y="1752262"/>
            <a:ext cx="327623" cy="217176"/>
          </a:xfrm>
          <a:custGeom>
            <a:rect b="b" l="l" r="r" t="t"/>
            <a:pathLst>
              <a:path extrusionOk="0" h="765" w="1149">
                <a:moveTo>
                  <a:pt x="191" y="96"/>
                </a:moveTo>
                <a:lnTo>
                  <a:pt x="1052" y="96"/>
                </a:lnTo>
                <a:lnTo>
                  <a:pt x="1052" y="0"/>
                </a:lnTo>
                <a:lnTo>
                  <a:pt x="191" y="0"/>
                </a:lnTo>
                <a:cubicBezTo>
                  <a:pt x="138" y="0"/>
                  <a:pt x="95" y="42"/>
                  <a:pt x="95" y="96"/>
                </a:cubicBezTo>
                <a:lnTo>
                  <a:pt x="95" y="621"/>
                </a:lnTo>
                <a:lnTo>
                  <a:pt x="0" y="621"/>
                </a:lnTo>
                <a:lnTo>
                  <a:pt x="0" y="764"/>
                </a:lnTo>
                <a:lnTo>
                  <a:pt x="668" y="764"/>
                </a:lnTo>
                <a:lnTo>
                  <a:pt x="668" y="621"/>
                </a:lnTo>
                <a:lnTo>
                  <a:pt x="191" y="621"/>
                </a:lnTo>
                <a:lnTo>
                  <a:pt x="191" y="96"/>
                </a:lnTo>
                <a:close/>
                <a:moveTo>
                  <a:pt x="1100" y="189"/>
                </a:moveTo>
                <a:lnTo>
                  <a:pt x="812" y="189"/>
                </a:lnTo>
                <a:cubicBezTo>
                  <a:pt x="787" y="189"/>
                  <a:pt x="764" y="211"/>
                  <a:pt x="764" y="237"/>
                </a:cubicBezTo>
                <a:lnTo>
                  <a:pt x="764" y="714"/>
                </a:lnTo>
                <a:cubicBezTo>
                  <a:pt x="764" y="739"/>
                  <a:pt x="787" y="762"/>
                  <a:pt x="812" y="762"/>
                </a:cubicBezTo>
                <a:lnTo>
                  <a:pt x="1100" y="762"/>
                </a:lnTo>
                <a:cubicBezTo>
                  <a:pt x="1126" y="762"/>
                  <a:pt x="1148" y="739"/>
                  <a:pt x="1148" y="714"/>
                </a:cubicBezTo>
                <a:lnTo>
                  <a:pt x="1148" y="237"/>
                </a:lnTo>
                <a:cubicBezTo>
                  <a:pt x="1145" y="211"/>
                  <a:pt x="1126" y="189"/>
                  <a:pt x="1100" y="189"/>
                </a:cubicBezTo>
                <a:close/>
                <a:moveTo>
                  <a:pt x="1052" y="621"/>
                </a:moveTo>
                <a:lnTo>
                  <a:pt x="860" y="621"/>
                </a:lnTo>
                <a:lnTo>
                  <a:pt x="860" y="285"/>
                </a:lnTo>
                <a:lnTo>
                  <a:pt x="1052" y="285"/>
                </a:lnTo>
                <a:lnTo>
                  <a:pt x="1052" y="62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41"/>
          <p:cNvSpPr txBox="1"/>
          <p:nvPr/>
        </p:nvSpPr>
        <p:spPr>
          <a:xfrm>
            <a:off x="6301825" y="2412325"/>
            <a:ext cx="1811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Preview of selected polished designs.</a:t>
            </a:r>
            <a:endParaRPr sz="12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59"/>
          <p:cNvSpPr/>
          <p:nvPr/>
        </p:nvSpPr>
        <p:spPr>
          <a:xfrm>
            <a:off x="4211875" y="0"/>
            <a:ext cx="493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p59"/>
          <p:cNvSpPr txBox="1"/>
          <p:nvPr/>
        </p:nvSpPr>
        <p:spPr>
          <a:xfrm>
            <a:off x="517675" y="524350"/>
            <a:ext cx="7000800" cy="9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High-fidelity</a:t>
            </a:r>
            <a:b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prototype</a:t>
            </a:r>
            <a:endParaRPr sz="24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51" name="Google Shape;351;p59"/>
          <p:cNvSpPr txBox="1"/>
          <p:nvPr/>
        </p:nvSpPr>
        <p:spPr>
          <a:xfrm>
            <a:off x="532875" y="1793800"/>
            <a:ext cx="22242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[Link to high-fidelity prototype]</a:t>
            </a:r>
            <a:endParaRPr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52" name="Google Shape;352;p59"/>
          <p:cNvSpPr txBox="1"/>
          <p:nvPr/>
        </p:nvSpPr>
        <p:spPr>
          <a:xfrm>
            <a:off x="6011725" y="2110050"/>
            <a:ext cx="13323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Screenshot of prototype with connections or prototype GIF</a:t>
            </a:r>
            <a:endParaRPr sz="12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60"/>
          <p:cNvSpPr txBox="1"/>
          <p:nvPr/>
        </p:nvSpPr>
        <p:spPr>
          <a:xfrm>
            <a:off x="517675" y="524350"/>
            <a:ext cx="7000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Accessibility considerations</a:t>
            </a:r>
            <a:endParaRPr sz="24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58" name="Google Shape;358;p60"/>
          <p:cNvSpPr/>
          <p:nvPr/>
        </p:nvSpPr>
        <p:spPr>
          <a:xfrm>
            <a:off x="517675" y="1472325"/>
            <a:ext cx="2436300" cy="31743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60"/>
          <p:cNvSpPr txBox="1"/>
          <p:nvPr/>
        </p:nvSpPr>
        <p:spPr>
          <a:xfrm>
            <a:off x="711325" y="1917800"/>
            <a:ext cx="2049000" cy="121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</a:t>
            </a: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nsert one to two sentence summaries describing each accessibility consideration applied in your designs. </a:t>
            </a:r>
            <a:endParaRPr sz="1200"/>
          </a:p>
        </p:txBody>
      </p:sp>
      <p:sp>
        <p:nvSpPr>
          <p:cNvPr id="360" name="Google Shape;360;p60"/>
          <p:cNvSpPr/>
          <p:nvPr/>
        </p:nvSpPr>
        <p:spPr>
          <a:xfrm>
            <a:off x="3175275" y="1472325"/>
            <a:ext cx="2436300" cy="31743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60"/>
          <p:cNvSpPr txBox="1"/>
          <p:nvPr/>
        </p:nvSpPr>
        <p:spPr>
          <a:xfrm>
            <a:off x="3368925" y="1917800"/>
            <a:ext cx="2049000" cy="121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</a:t>
            </a: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nsert one to two sentence summaries describing each accessibility consideration applied in your designs.</a:t>
            </a:r>
            <a:endParaRPr sz="1200"/>
          </a:p>
        </p:txBody>
      </p:sp>
      <p:sp>
        <p:nvSpPr>
          <p:cNvPr id="362" name="Google Shape;362;p60"/>
          <p:cNvSpPr/>
          <p:nvPr/>
        </p:nvSpPr>
        <p:spPr>
          <a:xfrm>
            <a:off x="5832875" y="1472325"/>
            <a:ext cx="2436300" cy="31743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60"/>
          <p:cNvSpPr txBox="1"/>
          <p:nvPr/>
        </p:nvSpPr>
        <p:spPr>
          <a:xfrm>
            <a:off x="6026525" y="1917800"/>
            <a:ext cx="2049000" cy="121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</a:t>
            </a: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nsert one to two sentence summaries describing each accessibility consideration applied in your designs. </a:t>
            </a:r>
            <a:endParaRPr sz="1200"/>
          </a:p>
        </p:txBody>
      </p:sp>
      <p:sp>
        <p:nvSpPr>
          <p:cNvPr id="364" name="Google Shape;364;p60"/>
          <p:cNvSpPr/>
          <p:nvPr/>
        </p:nvSpPr>
        <p:spPr>
          <a:xfrm>
            <a:off x="1479175" y="1233971"/>
            <a:ext cx="513300" cy="513300"/>
          </a:xfrm>
          <a:prstGeom prst="ellipse">
            <a:avLst/>
          </a:prstGeom>
          <a:solidFill>
            <a:srgbClr val="34A853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FFFFFF"/>
                </a:solidFill>
                <a:latin typeface="Google Sans Medium"/>
                <a:ea typeface="Google Sans Medium"/>
                <a:cs typeface="Google Sans Medium"/>
                <a:sym typeface="Google Sans Medium"/>
              </a:rPr>
              <a:t>1</a:t>
            </a:r>
            <a:endParaRPr sz="2200">
              <a:solidFill>
                <a:srgbClr val="FFFFFF"/>
              </a:solidFill>
              <a:latin typeface="Google Sans Medium"/>
              <a:ea typeface="Google Sans Medium"/>
              <a:cs typeface="Google Sans Medium"/>
              <a:sym typeface="Google Sans Medium"/>
            </a:endParaRPr>
          </a:p>
        </p:txBody>
      </p:sp>
      <p:sp>
        <p:nvSpPr>
          <p:cNvPr id="365" name="Google Shape;365;p60"/>
          <p:cNvSpPr/>
          <p:nvPr/>
        </p:nvSpPr>
        <p:spPr>
          <a:xfrm>
            <a:off x="4136775" y="1233971"/>
            <a:ext cx="513300" cy="513300"/>
          </a:xfrm>
          <a:prstGeom prst="ellipse">
            <a:avLst/>
          </a:prstGeom>
          <a:solidFill>
            <a:srgbClr val="34A853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FFFFFF"/>
                </a:solidFill>
                <a:latin typeface="Google Sans Medium"/>
                <a:ea typeface="Google Sans Medium"/>
                <a:cs typeface="Google Sans Medium"/>
                <a:sym typeface="Google Sans Medium"/>
              </a:rPr>
              <a:t>2</a:t>
            </a:r>
            <a:endParaRPr sz="2200">
              <a:solidFill>
                <a:srgbClr val="FFFFFF"/>
              </a:solidFill>
              <a:latin typeface="Google Sans Medium"/>
              <a:ea typeface="Google Sans Medium"/>
              <a:cs typeface="Google Sans Medium"/>
              <a:sym typeface="Google Sans Medium"/>
            </a:endParaRPr>
          </a:p>
        </p:txBody>
      </p:sp>
      <p:sp>
        <p:nvSpPr>
          <p:cNvPr id="366" name="Google Shape;366;p60"/>
          <p:cNvSpPr/>
          <p:nvPr/>
        </p:nvSpPr>
        <p:spPr>
          <a:xfrm>
            <a:off x="6794375" y="1233971"/>
            <a:ext cx="513300" cy="513300"/>
          </a:xfrm>
          <a:prstGeom prst="ellipse">
            <a:avLst/>
          </a:prstGeom>
          <a:solidFill>
            <a:srgbClr val="34A853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FFFFFF"/>
                </a:solidFill>
                <a:latin typeface="Google Sans Medium"/>
                <a:ea typeface="Google Sans Medium"/>
                <a:cs typeface="Google Sans Medium"/>
                <a:sym typeface="Google Sans Medium"/>
              </a:rPr>
              <a:t>3</a:t>
            </a:r>
            <a:endParaRPr sz="2200">
              <a:solidFill>
                <a:srgbClr val="FFFFFF"/>
              </a:solidFill>
              <a:latin typeface="Google Sans Medium"/>
              <a:ea typeface="Google Sans Medium"/>
              <a:cs typeface="Google Sans Medium"/>
              <a:sym typeface="Google Sans Medium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5F6368"/>
        </a:solidFill>
      </p:bgPr>
    </p:bg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61"/>
          <p:cNvSpPr txBox="1"/>
          <p:nvPr/>
        </p:nvSpPr>
        <p:spPr>
          <a:xfrm>
            <a:off x="3721275" y="2210100"/>
            <a:ext cx="22755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Char char="●"/>
            </a:pPr>
            <a:r>
              <a:rPr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Takeaways</a:t>
            </a:r>
            <a:endParaRPr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Char char="●"/>
            </a:pPr>
            <a:r>
              <a:rPr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Next steps</a:t>
            </a:r>
            <a:endParaRPr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72" name="Google Shape;372;p61"/>
          <p:cNvSpPr txBox="1"/>
          <p:nvPr/>
        </p:nvSpPr>
        <p:spPr>
          <a:xfrm>
            <a:off x="-468875" y="2294700"/>
            <a:ext cx="37044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Going forward</a:t>
            </a:r>
            <a:endParaRPr sz="2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373" name="Google Shape;373;p61"/>
          <p:cNvCxnSpPr/>
          <p:nvPr/>
        </p:nvCxnSpPr>
        <p:spPr>
          <a:xfrm>
            <a:off x="3460100" y="1032150"/>
            <a:ext cx="36600" cy="3079200"/>
          </a:xfrm>
          <a:prstGeom prst="straightConnector1">
            <a:avLst/>
          </a:prstGeom>
          <a:noFill/>
          <a:ln cap="flat" cmpd="sng" w="19050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62"/>
          <p:cNvSpPr txBox="1"/>
          <p:nvPr/>
        </p:nvSpPr>
        <p:spPr>
          <a:xfrm>
            <a:off x="517675" y="524338"/>
            <a:ext cx="4931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Takeaways</a:t>
            </a:r>
            <a:endParaRPr sz="24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79" name="Google Shape;379;p62"/>
          <p:cNvSpPr txBox="1"/>
          <p:nvPr/>
        </p:nvSpPr>
        <p:spPr>
          <a:xfrm>
            <a:off x="539600" y="2237975"/>
            <a:ext cx="3446100" cy="20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F6368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Impact: </a:t>
            </a:r>
            <a:endParaRPr>
              <a:solidFill>
                <a:srgbClr val="5F6368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Insert one to two sentences summarizing </a:t>
            </a:r>
            <a:b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the impact of your designs. In the real world, you’d include data like number of downloads or sign ups, but since this is a course project, you can include a positive quote from a peer </a:t>
            </a:r>
            <a:b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or study participant.</a:t>
            </a:r>
            <a:endParaRPr b="1" sz="1200">
              <a:solidFill>
                <a:srgbClr val="1967D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80" name="Google Shape;380;p62"/>
          <p:cNvSpPr/>
          <p:nvPr/>
        </p:nvSpPr>
        <p:spPr>
          <a:xfrm>
            <a:off x="539600" y="1534000"/>
            <a:ext cx="513300" cy="513300"/>
          </a:xfrm>
          <a:prstGeom prst="ellipse">
            <a:avLst/>
          </a:prstGeom>
          <a:solidFill>
            <a:srgbClr val="5F636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" name="Google Shape;381;p62"/>
          <p:cNvSpPr txBox="1"/>
          <p:nvPr/>
        </p:nvSpPr>
        <p:spPr>
          <a:xfrm>
            <a:off x="4495800" y="2237975"/>
            <a:ext cx="34461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F6368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What I learned:</a:t>
            </a:r>
            <a:endParaRPr>
              <a:solidFill>
                <a:srgbClr val="5F6368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Insert a few sentences summarizing what you learned throughout the project.</a:t>
            </a:r>
            <a:endParaRPr b="1" sz="1200">
              <a:solidFill>
                <a:srgbClr val="4285F4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82" name="Google Shape;382;p62"/>
          <p:cNvSpPr/>
          <p:nvPr/>
        </p:nvSpPr>
        <p:spPr>
          <a:xfrm>
            <a:off x="4495800" y="1534000"/>
            <a:ext cx="513300" cy="513300"/>
          </a:xfrm>
          <a:prstGeom prst="ellipse">
            <a:avLst/>
          </a:prstGeom>
          <a:solidFill>
            <a:srgbClr val="5F636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p62"/>
          <p:cNvSpPr/>
          <p:nvPr/>
        </p:nvSpPr>
        <p:spPr>
          <a:xfrm>
            <a:off x="679050" y="1660250"/>
            <a:ext cx="234394" cy="260801"/>
          </a:xfrm>
          <a:custGeom>
            <a:rect b="b" l="l" r="r" t="t"/>
            <a:pathLst>
              <a:path extrusionOk="0" h="1045" w="941">
                <a:moveTo>
                  <a:pt x="833" y="105"/>
                </a:moveTo>
                <a:lnTo>
                  <a:pt x="616" y="105"/>
                </a:lnTo>
                <a:cubicBezTo>
                  <a:pt x="593" y="45"/>
                  <a:pt x="536" y="0"/>
                  <a:pt x="469" y="0"/>
                </a:cubicBezTo>
                <a:cubicBezTo>
                  <a:pt x="401" y="0"/>
                  <a:pt x="345" y="45"/>
                  <a:pt x="322" y="105"/>
                </a:cubicBezTo>
                <a:lnTo>
                  <a:pt x="105" y="105"/>
                </a:lnTo>
                <a:cubicBezTo>
                  <a:pt x="48" y="105"/>
                  <a:pt x="0" y="153"/>
                  <a:pt x="0" y="209"/>
                </a:cubicBezTo>
                <a:lnTo>
                  <a:pt x="0" y="940"/>
                </a:lnTo>
                <a:cubicBezTo>
                  <a:pt x="0" y="997"/>
                  <a:pt x="48" y="1044"/>
                  <a:pt x="105" y="1044"/>
                </a:cubicBezTo>
                <a:lnTo>
                  <a:pt x="836" y="1044"/>
                </a:lnTo>
                <a:cubicBezTo>
                  <a:pt x="892" y="1044"/>
                  <a:pt x="940" y="997"/>
                  <a:pt x="940" y="940"/>
                </a:cubicBezTo>
                <a:lnTo>
                  <a:pt x="940" y="209"/>
                </a:lnTo>
                <a:cubicBezTo>
                  <a:pt x="937" y="153"/>
                  <a:pt x="889" y="105"/>
                  <a:pt x="833" y="105"/>
                </a:cubicBezTo>
                <a:close/>
                <a:moveTo>
                  <a:pt x="466" y="105"/>
                </a:moveTo>
                <a:cubicBezTo>
                  <a:pt x="494" y="105"/>
                  <a:pt x="520" y="127"/>
                  <a:pt x="520" y="158"/>
                </a:cubicBezTo>
                <a:cubicBezTo>
                  <a:pt x="520" y="187"/>
                  <a:pt x="497" y="212"/>
                  <a:pt x="466" y="212"/>
                </a:cubicBezTo>
                <a:cubicBezTo>
                  <a:pt x="435" y="212"/>
                  <a:pt x="412" y="189"/>
                  <a:pt x="412" y="158"/>
                </a:cubicBezTo>
                <a:cubicBezTo>
                  <a:pt x="415" y="127"/>
                  <a:pt x="438" y="105"/>
                  <a:pt x="466" y="105"/>
                </a:cubicBezTo>
                <a:close/>
                <a:moveTo>
                  <a:pt x="362" y="836"/>
                </a:moveTo>
                <a:lnTo>
                  <a:pt x="153" y="627"/>
                </a:lnTo>
                <a:lnTo>
                  <a:pt x="226" y="553"/>
                </a:lnTo>
                <a:lnTo>
                  <a:pt x="362" y="689"/>
                </a:lnTo>
                <a:lnTo>
                  <a:pt x="706" y="345"/>
                </a:lnTo>
                <a:lnTo>
                  <a:pt x="779" y="418"/>
                </a:lnTo>
                <a:lnTo>
                  <a:pt x="362" y="83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84" name="Google Shape;384;p62"/>
          <p:cNvGrpSpPr/>
          <p:nvPr/>
        </p:nvGrpSpPr>
        <p:grpSpPr>
          <a:xfrm>
            <a:off x="4605678" y="1676963"/>
            <a:ext cx="293543" cy="227362"/>
            <a:chOff x="420350" y="238125"/>
            <a:chExt cx="6779275" cy="5238750"/>
          </a:xfrm>
        </p:grpSpPr>
        <p:sp>
          <p:nvSpPr>
            <p:cNvPr id="385" name="Google Shape;385;p62"/>
            <p:cNvSpPr/>
            <p:nvPr/>
          </p:nvSpPr>
          <p:spPr>
            <a:xfrm>
              <a:off x="420350" y="238125"/>
              <a:ext cx="6779275" cy="5238750"/>
            </a:xfrm>
            <a:custGeom>
              <a:rect b="b" l="l" r="r" t="t"/>
              <a:pathLst>
                <a:path extrusionOk="0" h="209550" w="271171">
                  <a:moveTo>
                    <a:pt x="203423" y="24684"/>
                  </a:moveTo>
                  <a:lnTo>
                    <a:pt x="208928" y="24773"/>
                  </a:lnTo>
                  <a:lnTo>
                    <a:pt x="214433" y="25039"/>
                  </a:lnTo>
                  <a:lnTo>
                    <a:pt x="219938" y="25483"/>
                  </a:lnTo>
                  <a:lnTo>
                    <a:pt x="225443" y="26105"/>
                  </a:lnTo>
                  <a:lnTo>
                    <a:pt x="228107" y="26549"/>
                  </a:lnTo>
                  <a:lnTo>
                    <a:pt x="230859" y="26993"/>
                  </a:lnTo>
                  <a:lnTo>
                    <a:pt x="233523" y="27437"/>
                  </a:lnTo>
                  <a:lnTo>
                    <a:pt x="236187" y="28058"/>
                  </a:lnTo>
                  <a:lnTo>
                    <a:pt x="238762" y="28680"/>
                  </a:lnTo>
                  <a:lnTo>
                    <a:pt x="241426" y="29301"/>
                  </a:lnTo>
                  <a:lnTo>
                    <a:pt x="244001" y="30012"/>
                  </a:lnTo>
                  <a:lnTo>
                    <a:pt x="246576" y="30811"/>
                  </a:lnTo>
                  <a:lnTo>
                    <a:pt x="246576" y="172612"/>
                  </a:lnTo>
                  <a:lnTo>
                    <a:pt x="244001" y="171813"/>
                  </a:lnTo>
                  <a:lnTo>
                    <a:pt x="241426" y="171103"/>
                  </a:lnTo>
                  <a:lnTo>
                    <a:pt x="238762" y="170393"/>
                  </a:lnTo>
                  <a:lnTo>
                    <a:pt x="236187" y="169771"/>
                  </a:lnTo>
                  <a:lnTo>
                    <a:pt x="233523" y="169238"/>
                  </a:lnTo>
                  <a:lnTo>
                    <a:pt x="230859" y="168706"/>
                  </a:lnTo>
                  <a:lnTo>
                    <a:pt x="228107" y="168262"/>
                  </a:lnTo>
                  <a:lnTo>
                    <a:pt x="225443" y="167906"/>
                  </a:lnTo>
                  <a:lnTo>
                    <a:pt x="219938" y="167196"/>
                  </a:lnTo>
                  <a:lnTo>
                    <a:pt x="214433" y="166752"/>
                  </a:lnTo>
                  <a:lnTo>
                    <a:pt x="208928" y="166486"/>
                  </a:lnTo>
                  <a:lnTo>
                    <a:pt x="203423" y="166397"/>
                  </a:lnTo>
                  <a:lnTo>
                    <a:pt x="199338" y="166486"/>
                  </a:lnTo>
                  <a:lnTo>
                    <a:pt x="195165" y="166752"/>
                  </a:lnTo>
                  <a:lnTo>
                    <a:pt x="190814" y="167196"/>
                  </a:lnTo>
                  <a:lnTo>
                    <a:pt x="186286" y="167818"/>
                  </a:lnTo>
                  <a:lnTo>
                    <a:pt x="181757" y="168617"/>
                  </a:lnTo>
                  <a:lnTo>
                    <a:pt x="177140" y="169505"/>
                  </a:lnTo>
                  <a:lnTo>
                    <a:pt x="172523" y="170570"/>
                  </a:lnTo>
                  <a:lnTo>
                    <a:pt x="167906" y="171724"/>
                  </a:lnTo>
                  <a:lnTo>
                    <a:pt x="163289" y="173056"/>
                  </a:lnTo>
                  <a:lnTo>
                    <a:pt x="158849" y="174477"/>
                  </a:lnTo>
                  <a:lnTo>
                    <a:pt x="154498" y="175986"/>
                  </a:lnTo>
                  <a:lnTo>
                    <a:pt x="150236" y="177585"/>
                  </a:lnTo>
                  <a:lnTo>
                    <a:pt x="146241" y="179272"/>
                  </a:lnTo>
                  <a:lnTo>
                    <a:pt x="142422" y="181136"/>
                  </a:lnTo>
                  <a:lnTo>
                    <a:pt x="138871" y="183001"/>
                  </a:lnTo>
                  <a:lnTo>
                    <a:pt x="135586" y="184866"/>
                  </a:lnTo>
                  <a:lnTo>
                    <a:pt x="135586" y="43153"/>
                  </a:lnTo>
                  <a:lnTo>
                    <a:pt x="138871" y="41200"/>
                  </a:lnTo>
                  <a:lnTo>
                    <a:pt x="142422" y="39335"/>
                  </a:lnTo>
                  <a:lnTo>
                    <a:pt x="146241" y="37559"/>
                  </a:lnTo>
                  <a:lnTo>
                    <a:pt x="150236" y="35783"/>
                  </a:lnTo>
                  <a:lnTo>
                    <a:pt x="154498" y="34185"/>
                  </a:lnTo>
                  <a:lnTo>
                    <a:pt x="158849" y="32676"/>
                  </a:lnTo>
                  <a:lnTo>
                    <a:pt x="163289" y="31255"/>
                  </a:lnTo>
                  <a:lnTo>
                    <a:pt x="167906" y="29923"/>
                  </a:lnTo>
                  <a:lnTo>
                    <a:pt x="172523" y="28769"/>
                  </a:lnTo>
                  <a:lnTo>
                    <a:pt x="177140" y="27703"/>
                  </a:lnTo>
                  <a:lnTo>
                    <a:pt x="181757" y="26815"/>
                  </a:lnTo>
                  <a:lnTo>
                    <a:pt x="186286" y="26016"/>
                  </a:lnTo>
                  <a:lnTo>
                    <a:pt x="190814" y="25483"/>
                  </a:lnTo>
                  <a:lnTo>
                    <a:pt x="195165" y="25039"/>
                  </a:lnTo>
                  <a:lnTo>
                    <a:pt x="199338" y="24773"/>
                  </a:lnTo>
                  <a:lnTo>
                    <a:pt x="203423" y="24684"/>
                  </a:lnTo>
                  <a:close/>
                  <a:moveTo>
                    <a:pt x="67748" y="0"/>
                  </a:moveTo>
                  <a:lnTo>
                    <a:pt x="63220" y="89"/>
                  </a:lnTo>
                  <a:lnTo>
                    <a:pt x="58692" y="266"/>
                  </a:lnTo>
                  <a:lnTo>
                    <a:pt x="54163" y="533"/>
                  </a:lnTo>
                  <a:lnTo>
                    <a:pt x="49546" y="977"/>
                  </a:lnTo>
                  <a:lnTo>
                    <a:pt x="45018" y="1509"/>
                  </a:lnTo>
                  <a:lnTo>
                    <a:pt x="40489" y="2220"/>
                  </a:lnTo>
                  <a:lnTo>
                    <a:pt x="35961" y="3108"/>
                  </a:lnTo>
                  <a:lnTo>
                    <a:pt x="31610" y="4173"/>
                  </a:lnTo>
                  <a:lnTo>
                    <a:pt x="27259" y="5328"/>
                  </a:lnTo>
                  <a:lnTo>
                    <a:pt x="22908" y="6659"/>
                  </a:lnTo>
                  <a:lnTo>
                    <a:pt x="18824" y="8169"/>
                  </a:lnTo>
                  <a:lnTo>
                    <a:pt x="16782" y="8968"/>
                  </a:lnTo>
                  <a:lnTo>
                    <a:pt x="14739" y="9856"/>
                  </a:lnTo>
                  <a:lnTo>
                    <a:pt x="12786" y="10744"/>
                  </a:lnTo>
                  <a:lnTo>
                    <a:pt x="10833" y="11721"/>
                  </a:lnTo>
                  <a:lnTo>
                    <a:pt x="8879" y="12697"/>
                  </a:lnTo>
                  <a:lnTo>
                    <a:pt x="7015" y="13763"/>
                  </a:lnTo>
                  <a:lnTo>
                    <a:pt x="5239" y="14917"/>
                  </a:lnTo>
                  <a:lnTo>
                    <a:pt x="3463" y="16071"/>
                  </a:lnTo>
                  <a:lnTo>
                    <a:pt x="1687" y="17226"/>
                  </a:lnTo>
                  <a:lnTo>
                    <a:pt x="0" y="18469"/>
                  </a:lnTo>
                  <a:lnTo>
                    <a:pt x="0" y="199073"/>
                  </a:lnTo>
                  <a:lnTo>
                    <a:pt x="0" y="199694"/>
                  </a:lnTo>
                  <a:lnTo>
                    <a:pt x="89" y="200227"/>
                  </a:lnTo>
                  <a:lnTo>
                    <a:pt x="266" y="200760"/>
                  </a:lnTo>
                  <a:lnTo>
                    <a:pt x="533" y="201381"/>
                  </a:lnTo>
                  <a:lnTo>
                    <a:pt x="799" y="201914"/>
                  </a:lnTo>
                  <a:lnTo>
                    <a:pt x="1154" y="202358"/>
                  </a:lnTo>
                  <a:lnTo>
                    <a:pt x="1865" y="203335"/>
                  </a:lnTo>
                  <a:lnTo>
                    <a:pt x="2841" y="204134"/>
                  </a:lnTo>
                  <a:lnTo>
                    <a:pt x="3374" y="204400"/>
                  </a:lnTo>
                  <a:lnTo>
                    <a:pt x="3907" y="204755"/>
                  </a:lnTo>
                  <a:lnTo>
                    <a:pt x="4440" y="204933"/>
                  </a:lnTo>
                  <a:lnTo>
                    <a:pt x="4972" y="205110"/>
                  </a:lnTo>
                  <a:lnTo>
                    <a:pt x="5594" y="205199"/>
                  </a:lnTo>
                  <a:lnTo>
                    <a:pt x="6127" y="205288"/>
                  </a:lnTo>
                  <a:lnTo>
                    <a:pt x="6571" y="205199"/>
                  </a:lnTo>
                  <a:lnTo>
                    <a:pt x="7015" y="205110"/>
                  </a:lnTo>
                  <a:lnTo>
                    <a:pt x="7725" y="204933"/>
                  </a:lnTo>
                  <a:lnTo>
                    <a:pt x="8435" y="204755"/>
                  </a:lnTo>
                  <a:lnTo>
                    <a:pt x="8790" y="204666"/>
                  </a:lnTo>
                  <a:lnTo>
                    <a:pt x="9234" y="204666"/>
                  </a:lnTo>
                  <a:lnTo>
                    <a:pt x="12431" y="203157"/>
                  </a:lnTo>
                  <a:lnTo>
                    <a:pt x="15805" y="201736"/>
                  </a:lnTo>
                  <a:lnTo>
                    <a:pt x="19268" y="200404"/>
                  </a:lnTo>
                  <a:lnTo>
                    <a:pt x="22908" y="199161"/>
                  </a:lnTo>
                  <a:lnTo>
                    <a:pt x="26549" y="197918"/>
                  </a:lnTo>
                  <a:lnTo>
                    <a:pt x="30367" y="196853"/>
                  </a:lnTo>
                  <a:lnTo>
                    <a:pt x="34185" y="195787"/>
                  </a:lnTo>
                  <a:lnTo>
                    <a:pt x="38003" y="194810"/>
                  </a:lnTo>
                  <a:lnTo>
                    <a:pt x="41910" y="194011"/>
                  </a:lnTo>
                  <a:lnTo>
                    <a:pt x="45817" y="193212"/>
                  </a:lnTo>
                  <a:lnTo>
                    <a:pt x="49635" y="192591"/>
                  </a:lnTo>
                  <a:lnTo>
                    <a:pt x="53453" y="192058"/>
                  </a:lnTo>
                  <a:lnTo>
                    <a:pt x="57182" y="191614"/>
                  </a:lnTo>
                  <a:lnTo>
                    <a:pt x="60823" y="191348"/>
                  </a:lnTo>
                  <a:lnTo>
                    <a:pt x="64374" y="191170"/>
                  </a:lnTo>
                  <a:lnTo>
                    <a:pt x="67748" y="191081"/>
                  </a:lnTo>
                  <a:lnTo>
                    <a:pt x="72277" y="191170"/>
                  </a:lnTo>
                  <a:lnTo>
                    <a:pt x="76894" y="191348"/>
                  </a:lnTo>
                  <a:lnTo>
                    <a:pt x="81422" y="191614"/>
                  </a:lnTo>
                  <a:lnTo>
                    <a:pt x="86040" y="192058"/>
                  </a:lnTo>
                  <a:lnTo>
                    <a:pt x="90568" y="192591"/>
                  </a:lnTo>
                  <a:lnTo>
                    <a:pt x="95096" y="193390"/>
                  </a:lnTo>
                  <a:lnTo>
                    <a:pt x="99536" y="194189"/>
                  </a:lnTo>
                  <a:lnTo>
                    <a:pt x="103976" y="195254"/>
                  </a:lnTo>
                  <a:lnTo>
                    <a:pt x="108326" y="196409"/>
                  </a:lnTo>
                  <a:lnTo>
                    <a:pt x="112588" y="197741"/>
                  </a:lnTo>
                  <a:lnTo>
                    <a:pt x="116762" y="199250"/>
                  </a:lnTo>
                  <a:lnTo>
                    <a:pt x="118804" y="200049"/>
                  </a:lnTo>
                  <a:lnTo>
                    <a:pt x="120846" y="200937"/>
                  </a:lnTo>
                  <a:lnTo>
                    <a:pt x="122799" y="201825"/>
                  </a:lnTo>
                  <a:lnTo>
                    <a:pt x="124753" y="202802"/>
                  </a:lnTo>
                  <a:lnTo>
                    <a:pt x="126618" y="203867"/>
                  </a:lnTo>
                  <a:lnTo>
                    <a:pt x="128482" y="204844"/>
                  </a:lnTo>
                  <a:lnTo>
                    <a:pt x="130347" y="205998"/>
                  </a:lnTo>
                  <a:lnTo>
                    <a:pt x="132123" y="207153"/>
                  </a:lnTo>
                  <a:lnTo>
                    <a:pt x="133898" y="208307"/>
                  </a:lnTo>
                  <a:lnTo>
                    <a:pt x="135586" y="209550"/>
                  </a:lnTo>
                  <a:lnTo>
                    <a:pt x="138871" y="207597"/>
                  </a:lnTo>
                  <a:lnTo>
                    <a:pt x="142422" y="205732"/>
                  </a:lnTo>
                  <a:lnTo>
                    <a:pt x="146241" y="203956"/>
                  </a:lnTo>
                  <a:lnTo>
                    <a:pt x="150236" y="202269"/>
                  </a:lnTo>
                  <a:lnTo>
                    <a:pt x="154498" y="200671"/>
                  </a:lnTo>
                  <a:lnTo>
                    <a:pt x="158849" y="199073"/>
                  </a:lnTo>
                  <a:lnTo>
                    <a:pt x="163289" y="197652"/>
                  </a:lnTo>
                  <a:lnTo>
                    <a:pt x="167906" y="196409"/>
                  </a:lnTo>
                  <a:lnTo>
                    <a:pt x="172523" y="195166"/>
                  </a:lnTo>
                  <a:lnTo>
                    <a:pt x="177140" y="194189"/>
                  </a:lnTo>
                  <a:lnTo>
                    <a:pt x="181757" y="193212"/>
                  </a:lnTo>
                  <a:lnTo>
                    <a:pt x="186286" y="192502"/>
                  </a:lnTo>
                  <a:lnTo>
                    <a:pt x="190814" y="191880"/>
                  </a:lnTo>
                  <a:lnTo>
                    <a:pt x="195165" y="191436"/>
                  </a:lnTo>
                  <a:lnTo>
                    <a:pt x="199338" y="191170"/>
                  </a:lnTo>
                  <a:lnTo>
                    <a:pt x="203423" y="191081"/>
                  </a:lnTo>
                  <a:lnTo>
                    <a:pt x="207241" y="191081"/>
                  </a:lnTo>
                  <a:lnTo>
                    <a:pt x="211059" y="191259"/>
                  </a:lnTo>
                  <a:lnTo>
                    <a:pt x="214877" y="191436"/>
                  </a:lnTo>
                  <a:lnTo>
                    <a:pt x="218695" y="191792"/>
                  </a:lnTo>
                  <a:lnTo>
                    <a:pt x="222513" y="192235"/>
                  </a:lnTo>
                  <a:lnTo>
                    <a:pt x="226331" y="192768"/>
                  </a:lnTo>
                  <a:lnTo>
                    <a:pt x="230060" y="193390"/>
                  </a:lnTo>
                  <a:lnTo>
                    <a:pt x="233790" y="194100"/>
                  </a:lnTo>
                  <a:lnTo>
                    <a:pt x="237519" y="194899"/>
                  </a:lnTo>
                  <a:lnTo>
                    <a:pt x="241159" y="195876"/>
                  </a:lnTo>
                  <a:lnTo>
                    <a:pt x="244800" y="196941"/>
                  </a:lnTo>
                  <a:lnTo>
                    <a:pt x="248351" y="198096"/>
                  </a:lnTo>
                  <a:lnTo>
                    <a:pt x="251903" y="199428"/>
                  </a:lnTo>
                  <a:lnTo>
                    <a:pt x="255277" y="200848"/>
                  </a:lnTo>
                  <a:lnTo>
                    <a:pt x="258651" y="202358"/>
                  </a:lnTo>
                  <a:lnTo>
                    <a:pt x="261937" y="204045"/>
                  </a:lnTo>
                  <a:lnTo>
                    <a:pt x="262736" y="204400"/>
                  </a:lnTo>
                  <a:lnTo>
                    <a:pt x="263446" y="204578"/>
                  </a:lnTo>
                  <a:lnTo>
                    <a:pt x="264156" y="204666"/>
                  </a:lnTo>
                  <a:lnTo>
                    <a:pt x="265044" y="204666"/>
                  </a:lnTo>
                  <a:lnTo>
                    <a:pt x="265577" y="204578"/>
                  </a:lnTo>
                  <a:lnTo>
                    <a:pt x="266199" y="204489"/>
                  </a:lnTo>
                  <a:lnTo>
                    <a:pt x="266731" y="204311"/>
                  </a:lnTo>
                  <a:lnTo>
                    <a:pt x="267264" y="204134"/>
                  </a:lnTo>
                  <a:lnTo>
                    <a:pt x="267797" y="203867"/>
                  </a:lnTo>
                  <a:lnTo>
                    <a:pt x="268330" y="203512"/>
                  </a:lnTo>
                  <a:lnTo>
                    <a:pt x="269306" y="202713"/>
                  </a:lnTo>
                  <a:lnTo>
                    <a:pt x="270017" y="201736"/>
                  </a:lnTo>
                  <a:lnTo>
                    <a:pt x="270372" y="201292"/>
                  </a:lnTo>
                  <a:lnTo>
                    <a:pt x="270638" y="200760"/>
                  </a:lnTo>
                  <a:lnTo>
                    <a:pt x="270905" y="200138"/>
                  </a:lnTo>
                  <a:lnTo>
                    <a:pt x="271082" y="199605"/>
                  </a:lnTo>
                  <a:lnTo>
                    <a:pt x="271171" y="199073"/>
                  </a:lnTo>
                  <a:lnTo>
                    <a:pt x="271171" y="198451"/>
                  </a:lnTo>
                  <a:lnTo>
                    <a:pt x="271171" y="18469"/>
                  </a:lnTo>
                  <a:lnTo>
                    <a:pt x="268418" y="16515"/>
                  </a:lnTo>
                  <a:lnTo>
                    <a:pt x="265488" y="14651"/>
                  </a:lnTo>
                  <a:lnTo>
                    <a:pt x="262558" y="12964"/>
                  </a:lnTo>
                  <a:lnTo>
                    <a:pt x="259539" y="11365"/>
                  </a:lnTo>
                  <a:lnTo>
                    <a:pt x="256432" y="9945"/>
                  </a:lnTo>
                  <a:lnTo>
                    <a:pt x="253235" y="8613"/>
                  </a:lnTo>
                  <a:lnTo>
                    <a:pt x="249950" y="7370"/>
                  </a:lnTo>
                  <a:lnTo>
                    <a:pt x="246576" y="6127"/>
                  </a:lnTo>
                  <a:lnTo>
                    <a:pt x="243912" y="5328"/>
                  </a:lnTo>
                  <a:lnTo>
                    <a:pt x="241337" y="4617"/>
                  </a:lnTo>
                  <a:lnTo>
                    <a:pt x="238673" y="3996"/>
                  </a:lnTo>
                  <a:lnTo>
                    <a:pt x="236009" y="3374"/>
                  </a:lnTo>
                  <a:lnTo>
                    <a:pt x="233346" y="2841"/>
                  </a:lnTo>
                  <a:lnTo>
                    <a:pt x="230682" y="2309"/>
                  </a:lnTo>
                  <a:lnTo>
                    <a:pt x="225266" y="1421"/>
                  </a:lnTo>
                  <a:lnTo>
                    <a:pt x="219760" y="799"/>
                  </a:lnTo>
                  <a:lnTo>
                    <a:pt x="214255" y="355"/>
                  </a:lnTo>
                  <a:lnTo>
                    <a:pt x="208839" y="89"/>
                  </a:lnTo>
                  <a:lnTo>
                    <a:pt x="203423" y="0"/>
                  </a:lnTo>
                  <a:lnTo>
                    <a:pt x="198894" y="89"/>
                  </a:lnTo>
                  <a:lnTo>
                    <a:pt x="194277" y="266"/>
                  </a:lnTo>
                  <a:lnTo>
                    <a:pt x="189749" y="533"/>
                  </a:lnTo>
                  <a:lnTo>
                    <a:pt x="185131" y="977"/>
                  </a:lnTo>
                  <a:lnTo>
                    <a:pt x="180603" y="1509"/>
                  </a:lnTo>
                  <a:lnTo>
                    <a:pt x="176075" y="2220"/>
                  </a:lnTo>
                  <a:lnTo>
                    <a:pt x="171635" y="3108"/>
                  </a:lnTo>
                  <a:lnTo>
                    <a:pt x="167195" y="4173"/>
                  </a:lnTo>
                  <a:lnTo>
                    <a:pt x="162845" y="5328"/>
                  </a:lnTo>
                  <a:lnTo>
                    <a:pt x="158583" y="6659"/>
                  </a:lnTo>
                  <a:lnTo>
                    <a:pt x="154409" y="8169"/>
                  </a:lnTo>
                  <a:lnTo>
                    <a:pt x="152367" y="8968"/>
                  </a:lnTo>
                  <a:lnTo>
                    <a:pt x="150325" y="9856"/>
                  </a:lnTo>
                  <a:lnTo>
                    <a:pt x="148372" y="10744"/>
                  </a:lnTo>
                  <a:lnTo>
                    <a:pt x="146418" y="11721"/>
                  </a:lnTo>
                  <a:lnTo>
                    <a:pt x="144554" y="12697"/>
                  </a:lnTo>
                  <a:lnTo>
                    <a:pt x="142689" y="13763"/>
                  </a:lnTo>
                  <a:lnTo>
                    <a:pt x="140824" y="14917"/>
                  </a:lnTo>
                  <a:lnTo>
                    <a:pt x="139048" y="16071"/>
                  </a:lnTo>
                  <a:lnTo>
                    <a:pt x="137273" y="17226"/>
                  </a:lnTo>
                  <a:lnTo>
                    <a:pt x="135586" y="18469"/>
                  </a:lnTo>
                  <a:lnTo>
                    <a:pt x="133898" y="17226"/>
                  </a:lnTo>
                  <a:lnTo>
                    <a:pt x="132123" y="16071"/>
                  </a:lnTo>
                  <a:lnTo>
                    <a:pt x="130347" y="14917"/>
                  </a:lnTo>
                  <a:lnTo>
                    <a:pt x="128482" y="13763"/>
                  </a:lnTo>
                  <a:lnTo>
                    <a:pt x="126618" y="12697"/>
                  </a:lnTo>
                  <a:lnTo>
                    <a:pt x="124753" y="11721"/>
                  </a:lnTo>
                  <a:lnTo>
                    <a:pt x="122799" y="10744"/>
                  </a:lnTo>
                  <a:lnTo>
                    <a:pt x="120846" y="9856"/>
                  </a:lnTo>
                  <a:lnTo>
                    <a:pt x="118804" y="8968"/>
                  </a:lnTo>
                  <a:lnTo>
                    <a:pt x="116762" y="8169"/>
                  </a:lnTo>
                  <a:lnTo>
                    <a:pt x="112588" y="6659"/>
                  </a:lnTo>
                  <a:lnTo>
                    <a:pt x="108326" y="5328"/>
                  </a:lnTo>
                  <a:lnTo>
                    <a:pt x="103976" y="4173"/>
                  </a:lnTo>
                  <a:lnTo>
                    <a:pt x="99536" y="3108"/>
                  </a:lnTo>
                  <a:lnTo>
                    <a:pt x="95096" y="2220"/>
                  </a:lnTo>
                  <a:lnTo>
                    <a:pt x="90568" y="1509"/>
                  </a:lnTo>
                  <a:lnTo>
                    <a:pt x="86040" y="977"/>
                  </a:lnTo>
                  <a:lnTo>
                    <a:pt x="81422" y="533"/>
                  </a:lnTo>
                  <a:lnTo>
                    <a:pt x="76894" y="266"/>
                  </a:lnTo>
                  <a:lnTo>
                    <a:pt x="72277" y="89"/>
                  </a:lnTo>
                  <a:lnTo>
                    <a:pt x="677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6" name="Google Shape;386;p62"/>
            <p:cNvSpPr/>
            <p:nvPr/>
          </p:nvSpPr>
          <p:spPr>
            <a:xfrm>
              <a:off x="4118525" y="1625500"/>
              <a:ext cx="2157675" cy="765850"/>
            </a:xfrm>
            <a:custGeom>
              <a:rect b="b" l="l" r="r" t="t"/>
              <a:pathLst>
                <a:path extrusionOk="0" h="30634" w="86307">
                  <a:moveTo>
                    <a:pt x="51589" y="0"/>
                  </a:moveTo>
                  <a:lnTo>
                    <a:pt x="47682" y="178"/>
                  </a:lnTo>
                  <a:lnTo>
                    <a:pt x="43864" y="355"/>
                  </a:lnTo>
                  <a:lnTo>
                    <a:pt x="40135" y="622"/>
                  </a:lnTo>
                  <a:lnTo>
                    <a:pt x="36405" y="977"/>
                  </a:lnTo>
                  <a:lnTo>
                    <a:pt x="32765" y="1421"/>
                  </a:lnTo>
                  <a:lnTo>
                    <a:pt x="29213" y="1954"/>
                  </a:lnTo>
                  <a:lnTo>
                    <a:pt x="25662" y="2575"/>
                  </a:lnTo>
                  <a:lnTo>
                    <a:pt x="22199" y="3286"/>
                  </a:lnTo>
                  <a:lnTo>
                    <a:pt x="18825" y="3996"/>
                  </a:lnTo>
                  <a:lnTo>
                    <a:pt x="15539" y="4884"/>
                  </a:lnTo>
                  <a:lnTo>
                    <a:pt x="12254" y="5772"/>
                  </a:lnTo>
                  <a:lnTo>
                    <a:pt x="9057" y="6748"/>
                  </a:lnTo>
                  <a:lnTo>
                    <a:pt x="5950" y="7814"/>
                  </a:lnTo>
                  <a:lnTo>
                    <a:pt x="2931" y="8968"/>
                  </a:lnTo>
                  <a:lnTo>
                    <a:pt x="1" y="10211"/>
                  </a:lnTo>
                  <a:lnTo>
                    <a:pt x="1" y="30634"/>
                  </a:lnTo>
                  <a:lnTo>
                    <a:pt x="2664" y="29213"/>
                  </a:lnTo>
                  <a:lnTo>
                    <a:pt x="5417" y="27881"/>
                  </a:lnTo>
                  <a:lnTo>
                    <a:pt x="8347" y="26638"/>
                  </a:lnTo>
                  <a:lnTo>
                    <a:pt x="11455" y="25395"/>
                  </a:lnTo>
                  <a:lnTo>
                    <a:pt x="14563" y="24329"/>
                  </a:lnTo>
                  <a:lnTo>
                    <a:pt x="17848" y="23353"/>
                  </a:lnTo>
                  <a:lnTo>
                    <a:pt x="21133" y="22465"/>
                  </a:lnTo>
                  <a:lnTo>
                    <a:pt x="24596" y="21577"/>
                  </a:lnTo>
                  <a:lnTo>
                    <a:pt x="28148" y="20866"/>
                  </a:lnTo>
                  <a:lnTo>
                    <a:pt x="31788" y="20245"/>
                  </a:lnTo>
                  <a:lnTo>
                    <a:pt x="35606" y="19712"/>
                  </a:lnTo>
                  <a:lnTo>
                    <a:pt x="39424" y="19268"/>
                  </a:lnTo>
                  <a:lnTo>
                    <a:pt x="43331" y="18913"/>
                  </a:lnTo>
                  <a:lnTo>
                    <a:pt x="47238" y="18647"/>
                  </a:lnTo>
                  <a:lnTo>
                    <a:pt x="51322" y="18469"/>
                  </a:lnTo>
                  <a:lnTo>
                    <a:pt x="59491" y="18469"/>
                  </a:lnTo>
                  <a:lnTo>
                    <a:pt x="63487" y="18647"/>
                  </a:lnTo>
                  <a:lnTo>
                    <a:pt x="67483" y="18913"/>
                  </a:lnTo>
                  <a:lnTo>
                    <a:pt x="71389" y="19268"/>
                  </a:lnTo>
                  <a:lnTo>
                    <a:pt x="75207" y="19712"/>
                  </a:lnTo>
                  <a:lnTo>
                    <a:pt x="79026" y="20245"/>
                  </a:lnTo>
                  <a:lnTo>
                    <a:pt x="82666" y="20955"/>
                  </a:lnTo>
                  <a:lnTo>
                    <a:pt x="86307" y="21666"/>
                  </a:lnTo>
                  <a:lnTo>
                    <a:pt x="86307" y="2930"/>
                  </a:lnTo>
                  <a:lnTo>
                    <a:pt x="82577" y="2309"/>
                  </a:lnTo>
                  <a:lnTo>
                    <a:pt x="78848" y="1687"/>
                  </a:lnTo>
                  <a:lnTo>
                    <a:pt x="75030" y="1155"/>
                  </a:lnTo>
                  <a:lnTo>
                    <a:pt x="71212" y="711"/>
                  </a:lnTo>
                  <a:lnTo>
                    <a:pt x="67305" y="444"/>
                  </a:lnTo>
                  <a:lnTo>
                    <a:pt x="63398" y="178"/>
                  </a:lnTo>
                  <a:lnTo>
                    <a:pt x="594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7" name="Google Shape;387;p62"/>
            <p:cNvSpPr/>
            <p:nvPr/>
          </p:nvSpPr>
          <p:spPr>
            <a:xfrm>
              <a:off x="4118525" y="2444600"/>
              <a:ext cx="2157675" cy="768075"/>
            </a:xfrm>
            <a:custGeom>
              <a:rect b="b" l="l" r="r" t="t"/>
              <a:pathLst>
                <a:path extrusionOk="0" h="30723" w="86307">
                  <a:moveTo>
                    <a:pt x="51589" y="1"/>
                  </a:moveTo>
                  <a:lnTo>
                    <a:pt x="47682" y="178"/>
                  </a:lnTo>
                  <a:lnTo>
                    <a:pt x="43864" y="356"/>
                  </a:lnTo>
                  <a:lnTo>
                    <a:pt x="40135" y="711"/>
                  </a:lnTo>
                  <a:lnTo>
                    <a:pt x="36405" y="1066"/>
                  </a:lnTo>
                  <a:lnTo>
                    <a:pt x="32765" y="1510"/>
                  </a:lnTo>
                  <a:lnTo>
                    <a:pt x="29213" y="2043"/>
                  </a:lnTo>
                  <a:lnTo>
                    <a:pt x="25662" y="2664"/>
                  </a:lnTo>
                  <a:lnTo>
                    <a:pt x="22199" y="3375"/>
                  </a:lnTo>
                  <a:lnTo>
                    <a:pt x="18825" y="4085"/>
                  </a:lnTo>
                  <a:lnTo>
                    <a:pt x="15539" y="4973"/>
                  </a:lnTo>
                  <a:lnTo>
                    <a:pt x="12254" y="5861"/>
                  </a:lnTo>
                  <a:lnTo>
                    <a:pt x="9057" y="6838"/>
                  </a:lnTo>
                  <a:lnTo>
                    <a:pt x="5950" y="7903"/>
                  </a:lnTo>
                  <a:lnTo>
                    <a:pt x="2931" y="9057"/>
                  </a:lnTo>
                  <a:lnTo>
                    <a:pt x="1" y="10212"/>
                  </a:lnTo>
                  <a:lnTo>
                    <a:pt x="1" y="30723"/>
                  </a:lnTo>
                  <a:lnTo>
                    <a:pt x="2664" y="29213"/>
                  </a:lnTo>
                  <a:lnTo>
                    <a:pt x="5417" y="27881"/>
                  </a:lnTo>
                  <a:lnTo>
                    <a:pt x="8347" y="26638"/>
                  </a:lnTo>
                  <a:lnTo>
                    <a:pt x="11455" y="25484"/>
                  </a:lnTo>
                  <a:lnTo>
                    <a:pt x="14563" y="24330"/>
                  </a:lnTo>
                  <a:lnTo>
                    <a:pt x="17848" y="23353"/>
                  </a:lnTo>
                  <a:lnTo>
                    <a:pt x="21133" y="22465"/>
                  </a:lnTo>
                  <a:lnTo>
                    <a:pt x="24596" y="21666"/>
                  </a:lnTo>
                  <a:lnTo>
                    <a:pt x="28148" y="20867"/>
                  </a:lnTo>
                  <a:lnTo>
                    <a:pt x="31788" y="20245"/>
                  </a:lnTo>
                  <a:lnTo>
                    <a:pt x="35606" y="19713"/>
                  </a:lnTo>
                  <a:lnTo>
                    <a:pt x="39424" y="19269"/>
                  </a:lnTo>
                  <a:lnTo>
                    <a:pt x="43331" y="18913"/>
                  </a:lnTo>
                  <a:lnTo>
                    <a:pt x="47238" y="18647"/>
                  </a:lnTo>
                  <a:lnTo>
                    <a:pt x="51322" y="18558"/>
                  </a:lnTo>
                  <a:lnTo>
                    <a:pt x="55496" y="18469"/>
                  </a:lnTo>
                  <a:lnTo>
                    <a:pt x="59491" y="18558"/>
                  </a:lnTo>
                  <a:lnTo>
                    <a:pt x="63487" y="18736"/>
                  </a:lnTo>
                  <a:lnTo>
                    <a:pt x="67483" y="18913"/>
                  </a:lnTo>
                  <a:lnTo>
                    <a:pt x="71389" y="19269"/>
                  </a:lnTo>
                  <a:lnTo>
                    <a:pt x="75207" y="19801"/>
                  </a:lnTo>
                  <a:lnTo>
                    <a:pt x="79026" y="20334"/>
                  </a:lnTo>
                  <a:lnTo>
                    <a:pt x="82666" y="20956"/>
                  </a:lnTo>
                  <a:lnTo>
                    <a:pt x="86307" y="21666"/>
                  </a:lnTo>
                  <a:lnTo>
                    <a:pt x="86307" y="2931"/>
                  </a:lnTo>
                  <a:lnTo>
                    <a:pt x="82577" y="2309"/>
                  </a:lnTo>
                  <a:lnTo>
                    <a:pt x="78848" y="1688"/>
                  </a:lnTo>
                  <a:lnTo>
                    <a:pt x="75030" y="1244"/>
                  </a:lnTo>
                  <a:lnTo>
                    <a:pt x="71212" y="800"/>
                  </a:lnTo>
                  <a:lnTo>
                    <a:pt x="67305" y="445"/>
                  </a:lnTo>
                  <a:lnTo>
                    <a:pt x="63398" y="178"/>
                  </a:lnTo>
                  <a:lnTo>
                    <a:pt x="59403" y="89"/>
                  </a:lnTo>
                  <a:lnTo>
                    <a:pt x="5549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8" name="Google Shape;388;p62"/>
            <p:cNvSpPr/>
            <p:nvPr/>
          </p:nvSpPr>
          <p:spPr>
            <a:xfrm>
              <a:off x="4118525" y="3268150"/>
              <a:ext cx="2157675" cy="765850"/>
            </a:xfrm>
            <a:custGeom>
              <a:rect b="b" l="l" r="r" t="t"/>
              <a:pathLst>
                <a:path extrusionOk="0" h="30634" w="86307">
                  <a:moveTo>
                    <a:pt x="51589" y="1"/>
                  </a:moveTo>
                  <a:lnTo>
                    <a:pt x="47682" y="178"/>
                  </a:lnTo>
                  <a:lnTo>
                    <a:pt x="43864" y="356"/>
                  </a:lnTo>
                  <a:lnTo>
                    <a:pt x="40135" y="622"/>
                  </a:lnTo>
                  <a:lnTo>
                    <a:pt x="36405" y="977"/>
                  </a:lnTo>
                  <a:lnTo>
                    <a:pt x="32765" y="1421"/>
                  </a:lnTo>
                  <a:lnTo>
                    <a:pt x="29213" y="1954"/>
                  </a:lnTo>
                  <a:lnTo>
                    <a:pt x="25662" y="2576"/>
                  </a:lnTo>
                  <a:lnTo>
                    <a:pt x="22199" y="3286"/>
                  </a:lnTo>
                  <a:lnTo>
                    <a:pt x="18825" y="3996"/>
                  </a:lnTo>
                  <a:lnTo>
                    <a:pt x="15539" y="4884"/>
                  </a:lnTo>
                  <a:lnTo>
                    <a:pt x="12254" y="5772"/>
                  </a:lnTo>
                  <a:lnTo>
                    <a:pt x="9057" y="6749"/>
                  </a:lnTo>
                  <a:lnTo>
                    <a:pt x="5950" y="7814"/>
                  </a:lnTo>
                  <a:lnTo>
                    <a:pt x="2931" y="8969"/>
                  </a:lnTo>
                  <a:lnTo>
                    <a:pt x="1" y="10212"/>
                  </a:lnTo>
                  <a:lnTo>
                    <a:pt x="1" y="30634"/>
                  </a:lnTo>
                  <a:lnTo>
                    <a:pt x="2664" y="29213"/>
                  </a:lnTo>
                  <a:lnTo>
                    <a:pt x="5417" y="27881"/>
                  </a:lnTo>
                  <a:lnTo>
                    <a:pt x="8347" y="26638"/>
                  </a:lnTo>
                  <a:lnTo>
                    <a:pt x="11455" y="25395"/>
                  </a:lnTo>
                  <a:lnTo>
                    <a:pt x="14563" y="24330"/>
                  </a:lnTo>
                  <a:lnTo>
                    <a:pt x="17848" y="23353"/>
                  </a:lnTo>
                  <a:lnTo>
                    <a:pt x="21133" y="22465"/>
                  </a:lnTo>
                  <a:lnTo>
                    <a:pt x="24596" y="21577"/>
                  </a:lnTo>
                  <a:lnTo>
                    <a:pt x="28148" y="20867"/>
                  </a:lnTo>
                  <a:lnTo>
                    <a:pt x="31788" y="20245"/>
                  </a:lnTo>
                  <a:lnTo>
                    <a:pt x="35606" y="19713"/>
                  </a:lnTo>
                  <a:lnTo>
                    <a:pt x="39424" y="19269"/>
                  </a:lnTo>
                  <a:lnTo>
                    <a:pt x="43331" y="18913"/>
                  </a:lnTo>
                  <a:lnTo>
                    <a:pt x="47238" y="18647"/>
                  </a:lnTo>
                  <a:lnTo>
                    <a:pt x="51322" y="18469"/>
                  </a:lnTo>
                  <a:lnTo>
                    <a:pt x="55496" y="18469"/>
                  </a:lnTo>
                  <a:lnTo>
                    <a:pt x="59491" y="18558"/>
                  </a:lnTo>
                  <a:lnTo>
                    <a:pt x="63487" y="18647"/>
                  </a:lnTo>
                  <a:lnTo>
                    <a:pt x="67483" y="18913"/>
                  </a:lnTo>
                  <a:lnTo>
                    <a:pt x="71389" y="19269"/>
                  </a:lnTo>
                  <a:lnTo>
                    <a:pt x="75207" y="19713"/>
                  </a:lnTo>
                  <a:lnTo>
                    <a:pt x="79026" y="20245"/>
                  </a:lnTo>
                  <a:lnTo>
                    <a:pt x="82666" y="20956"/>
                  </a:lnTo>
                  <a:lnTo>
                    <a:pt x="86307" y="21666"/>
                  </a:lnTo>
                  <a:lnTo>
                    <a:pt x="86307" y="2931"/>
                  </a:lnTo>
                  <a:lnTo>
                    <a:pt x="82577" y="2220"/>
                  </a:lnTo>
                  <a:lnTo>
                    <a:pt x="78848" y="1599"/>
                  </a:lnTo>
                  <a:lnTo>
                    <a:pt x="75030" y="1155"/>
                  </a:lnTo>
                  <a:lnTo>
                    <a:pt x="71212" y="711"/>
                  </a:lnTo>
                  <a:lnTo>
                    <a:pt x="67305" y="356"/>
                  </a:lnTo>
                  <a:lnTo>
                    <a:pt x="63398" y="178"/>
                  </a:lnTo>
                  <a:lnTo>
                    <a:pt x="594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63"/>
          <p:cNvSpPr txBox="1"/>
          <p:nvPr/>
        </p:nvSpPr>
        <p:spPr>
          <a:xfrm>
            <a:off x="517675" y="524338"/>
            <a:ext cx="4931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Next steps</a:t>
            </a:r>
            <a:endParaRPr sz="24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94" name="Google Shape;394;p63"/>
          <p:cNvSpPr/>
          <p:nvPr/>
        </p:nvSpPr>
        <p:spPr>
          <a:xfrm>
            <a:off x="517675" y="1472325"/>
            <a:ext cx="2436300" cy="31743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p63"/>
          <p:cNvSpPr txBox="1"/>
          <p:nvPr/>
        </p:nvSpPr>
        <p:spPr>
          <a:xfrm>
            <a:off x="711325" y="1917800"/>
            <a:ext cx="2049000" cy="100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Insert a few sentences summarizing the </a:t>
            </a:r>
            <a:b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next steps you would take with this project and why.</a:t>
            </a:r>
            <a:endParaRPr sz="1200"/>
          </a:p>
        </p:txBody>
      </p:sp>
      <p:sp>
        <p:nvSpPr>
          <p:cNvPr id="396" name="Google Shape;396;p63"/>
          <p:cNvSpPr/>
          <p:nvPr/>
        </p:nvSpPr>
        <p:spPr>
          <a:xfrm>
            <a:off x="3175275" y="1472325"/>
            <a:ext cx="2436300" cy="31743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p63"/>
          <p:cNvSpPr txBox="1"/>
          <p:nvPr/>
        </p:nvSpPr>
        <p:spPr>
          <a:xfrm>
            <a:off x="3368925" y="1917800"/>
            <a:ext cx="2049000" cy="100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Insert a few sentences summarizing the </a:t>
            </a:r>
            <a:b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next steps you would take with this project and why.</a:t>
            </a:r>
            <a:endParaRPr sz="1200"/>
          </a:p>
        </p:txBody>
      </p:sp>
      <p:sp>
        <p:nvSpPr>
          <p:cNvPr id="398" name="Google Shape;398;p63"/>
          <p:cNvSpPr/>
          <p:nvPr/>
        </p:nvSpPr>
        <p:spPr>
          <a:xfrm>
            <a:off x="5832875" y="1472325"/>
            <a:ext cx="2436300" cy="31743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" name="Google Shape;399;p63"/>
          <p:cNvSpPr txBox="1"/>
          <p:nvPr/>
        </p:nvSpPr>
        <p:spPr>
          <a:xfrm>
            <a:off x="6026525" y="1917800"/>
            <a:ext cx="2049000" cy="100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Insert a few sentences summarizing the </a:t>
            </a:r>
            <a:b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next steps you would take with this project and why.</a:t>
            </a:r>
            <a:endParaRPr sz="1200"/>
          </a:p>
        </p:txBody>
      </p:sp>
      <p:sp>
        <p:nvSpPr>
          <p:cNvPr id="400" name="Google Shape;400;p63"/>
          <p:cNvSpPr/>
          <p:nvPr/>
        </p:nvSpPr>
        <p:spPr>
          <a:xfrm>
            <a:off x="1479175" y="1187633"/>
            <a:ext cx="513300" cy="513300"/>
          </a:xfrm>
          <a:prstGeom prst="ellipse">
            <a:avLst/>
          </a:prstGeom>
          <a:solidFill>
            <a:srgbClr val="5F6368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FFFFFF"/>
                </a:solidFill>
                <a:latin typeface="Google Sans Medium"/>
                <a:ea typeface="Google Sans Medium"/>
                <a:cs typeface="Google Sans Medium"/>
                <a:sym typeface="Google Sans Medium"/>
              </a:rPr>
              <a:t>1</a:t>
            </a:r>
            <a:endParaRPr sz="2200">
              <a:solidFill>
                <a:srgbClr val="FFFFFF"/>
              </a:solidFill>
              <a:latin typeface="Google Sans Medium"/>
              <a:ea typeface="Google Sans Medium"/>
              <a:cs typeface="Google Sans Medium"/>
              <a:sym typeface="Google Sans Medium"/>
            </a:endParaRPr>
          </a:p>
        </p:txBody>
      </p:sp>
      <p:sp>
        <p:nvSpPr>
          <p:cNvPr id="401" name="Google Shape;401;p63"/>
          <p:cNvSpPr/>
          <p:nvPr/>
        </p:nvSpPr>
        <p:spPr>
          <a:xfrm>
            <a:off x="4136775" y="1187633"/>
            <a:ext cx="513300" cy="513300"/>
          </a:xfrm>
          <a:prstGeom prst="ellipse">
            <a:avLst/>
          </a:prstGeom>
          <a:solidFill>
            <a:srgbClr val="5F6368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FFFFFF"/>
                </a:solidFill>
                <a:latin typeface="Google Sans Medium"/>
                <a:ea typeface="Google Sans Medium"/>
                <a:cs typeface="Google Sans Medium"/>
                <a:sym typeface="Google Sans Medium"/>
              </a:rPr>
              <a:t>2</a:t>
            </a:r>
            <a:endParaRPr sz="2200">
              <a:solidFill>
                <a:srgbClr val="FFFFFF"/>
              </a:solidFill>
              <a:latin typeface="Google Sans Medium"/>
              <a:ea typeface="Google Sans Medium"/>
              <a:cs typeface="Google Sans Medium"/>
              <a:sym typeface="Google Sans Medium"/>
            </a:endParaRPr>
          </a:p>
        </p:txBody>
      </p:sp>
      <p:sp>
        <p:nvSpPr>
          <p:cNvPr id="402" name="Google Shape;402;p63"/>
          <p:cNvSpPr/>
          <p:nvPr/>
        </p:nvSpPr>
        <p:spPr>
          <a:xfrm>
            <a:off x="6794375" y="1187633"/>
            <a:ext cx="513300" cy="513300"/>
          </a:xfrm>
          <a:prstGeom prst="ellipse">
            <a:avLst/>
          </a:prstGeom>
          <a:solidFill>
            <a:srgbClr val="5F6368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FFFFFF"/>
                </a:solidFill>
                <a:latin typeface="Google Sans Medium"/>
                <a:ea typeface="Google Sans Medium"/>
                <a:cs typeface="Google Sans Medium"/>
                <a:sym typeface="Google Sans Medium"/>
              </a:rPr>
              <a:t>3</a:t>
            </a:r>
            <a:endParaRPr sz="2200">
              <a:solidFill>
                <a:srgbClr val="FFFFFF"/>
              </a:solidFill>
              <a:latin typeface="Google Sans Medium"/>
              <a:ea typeface="Google Sans Medium"/>
              <a:cs typeface="Google Sans Medium"/>
              <a:sym typeface="Google Sans Medium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64"/>
          <p:cNvSpPr txBox="1"/>
          <p:nvPr/>
        </p:nvSpPr>
        <p:spPr>
          <a:xfrm>
            <a:off x="517675" y="524338"/>
            <a:ext cx="4931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Let’s connect!</a:t>
            </a:r>
            <a:endParaRPr sz="24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08" name="Google Shape;408;p64"/>
          <p:cNvSpPr txBox="1"/>
          <p:nvPr/>
        </p:nvSpPr>
        <p:spPr>
          <a:xfrm>
            <a:off x="3064600" y="-1016100"/>
            <a:ext cx="65094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Insert a few sentences summarizing the next steps you would take with this project and why. Feel free to organize next steps in a bullet point list. </a:t>
            </a:r>
            <a:endParaRPr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09" name="Google Shape;409;p64"/>
          <p:cNvSpPr/>
          <p:nvPr/>
        </p:nvSpPr>
        <p:spPr>
          <a:xfrm>
            <a:off x="517675" y="1832019"/>
            <a:ext cx="7938900" cy="2510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p64"/>
          <p:cNvSpPr txBox="1"/>
          <p:nvPr/>
        </p:nvSpPr>
        <p:spPr>
          <a:xfrm>
            <a:off x="919075" y="2461800"/>
            <a:ext cx="7136100" cy="100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Insert a brief sentence or two about contacting you and/or reviewing more of your work. </a:t>
            </a:r>
            <a:endParaRPr sz="12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Provide your contact information here. This might include your email address, phone number, and website or link to other professional platforms.</a:t>
            </a:r>
            <a:endParaRPr b="1" sz="1200">
              <a:solidFill>
                <a:srgbClr val="1967D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11" name="Google Shape;411;p64"/>
          <p:cNvSpPr/>
          <p:nvPr/>
        </p:nvSpPr>
        <p:spPr>
          <a:xfrm>
            <a:off x="4230475" y="1602212"/>
            <a:ext cx="513300" cy="513300"/>
          </a:xfrm>
          <a:prstGeom prst="ellipse">
            <a:avLst/>
          </a:prstGeom>
          <a:solidFill>
            <a:srgbClr val="5F636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2" name="Google Shape;412;p64"/>
          <p:cNvSpPr/>
          <p:nvPr/>
        </p:nvSpPr>
        <p:spPr>
          <a:xfrm>
            <a:off x="4361825" y="1734124"/>
            <a:ext cx="250599" cy="249449"/>
          </a:xfrm>
          <a:custGeom>
            <a:rect b="b" l="l" r="r" t="t"/>
            <a:pathLst>
              <a:path extrusionOk="0" h="962" w="964">
                <a:moveTo>
                  <a:pt x="774" y="400"/>
                </a:moveTo>
                <a:lnTo>
                  <a:pt x="562" y="189"/>
                </a:lnTo>
                <a:lnTo>
                  <a:pt x="0" y="749"/>
                </a:lnTo>
                <a:lnTo>
                  <a:pt x="0" y="961"/>
                </a:lnTo>
                <a:lnTo>
                  <a:pt x="212" y="961"/>
                </a:lnTo>
                <a:lnTo>
                  <a:pt x="774" y="400"/>
                </a:lnTo>
                <a:close/>
                <a:moveTo>
                  <a:pt x="940" y="234"/>
                </a:moveTo>
                <a:cubicBezTo>
                  <a:pt x="963" y="211"/>
                  <a:pt x="963" y="177"/>
                  <a:pt x="940" y="155"/>
                </a:cubicBezTo>
                <a:lnTo>
                  <a:pt x="807" y="22"/>
                </a:lnTo>
                <a:cubicBezTo>
                  <a:pt x="785" y="0"/>
                  <a:pt x="751" y="0"/>
                  <a:pt x="728" y="22"/>
                </a:cubicBezTo>
                <a:lnTo>
                  <a:pt x="618" y="132"/>
                </a:lnTo>
                <a:lnTo>
                  <a:pt x="830" y="344"/>
                </a:lnTo>
                <a:lnTo>
                  <a:pt x="940" y="23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285F4"/>
        </a:solidFill>
      </p:bgPr>
    </p:bg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65"/>
          <p:cNvSpPr txBox="1"/>
          <p:nvPr/>
        </p:nvSpPr>
        <p:spPr>
          <a:xfrm>
            <a:off x="2106450" y="2202300"/>
            <a:ext cx="49311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Thank you!</a:t>
            </a:r>
            <a:endParaRPr sz="36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42"/>
          <p:cNvSpPr txBox="1"/>
          <p:nvPr/>
        </p:nvSpPr>
        <p:spPr>
          <a:xfrm>
            <a:off x="517675" y="2237975"/>
            <a:ext cx="34461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4285F4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The problem: </a:t>
            </a:r>
            <a:endParaRPr>
              <a:solidFill>
                <a:srgbClr val="1967D2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Insert one to two sentences about the problem(s) you were trying to solve.</a:t>
            </a:r>
            <a:endParaRPr b="1" sz="1200">
              <a:solidFill>
                <a:srgbClr val="4285F4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5" name="Google Shape;165;p42"/>
          <p:cNvSpPr txBox="1"/>
          <p:nvPr/>
        </p:nvSpPr>
        <p:spPr>
          <a:xfrm>
            <a:off x="517675" y="524350"/>
            <a:ext cx="6155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Project overview</a:t>
            </a:r>
            <a:endParaRPr sz="24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6" name="Google Shape;166;p42"/>
          <p:cNvSpPr/>
          <p:nvPr/>
        </p:nvSpPr>
        <p:spPr>
          <a:xfrm>
            <a:off x="517675" y="1534000"/>
            <a:ext cx="513300" cy="513300"/>
          </a:xfrm>
          <a:prstGeom prst="ellipse">
            <a:avLst/>
          </a:prstGeom>
          <a:solidFill>
            <a:srgbClr val="4285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42"/>
          <p:cNvSpPr txBox="1"/>
          <p:nvPr/>
        </p:nvSpPr>
        <p:spPr>
          <a:xfrm>
            <a:off x="4572000" y="2237975"/>
            <a:ext cx="34461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285F4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The goal: </a:t>
            </a:r>
            <a:endParaRPr>
              <a:solidFill>
                <a:srgbClr val="1967D2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Insert one to two sentences about the goal of the project.</a:t>
            </a:r>
            <a:endParaRPr b="1" sz="1200">
              <a:solidFill>
                <a:srgbClr val="4285F4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8" name="Google Shape;168;p42"/>
          <p:cNvSpPr/>
          <p:nvPr/>
        </p:nvSpPr>
        <p:spPr>
          <a:xfrm>
            <a:off x="4572000" y="1534000"/>
            <a:ext cx="513300" cy="513300"/>
          </a:xfrm>
          <a:prstGeom prst="ellipse">
            <a:avLst/>
          </a:prstGeom>
          <a:solidFill>
            <a:srgbClr val="4285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42"/>
          <p:cNvSpPr/>
          <p:nvPr/>
        </p:nvSpPr>
        <p:spPr>
          <a:xfrm>
            <a:off x="4684213" y="1653525"/>
            <a:ext cx="288875" cy="274249"/>
          </a:xfrm>
          <a:custGeom>
            <a:rect b="b" l="l" r="r" t="t"/>
            <a:pathLst>
              <a:path extrusionOk="0" h="993" w="1045">
                <a:moveTo>
                  <a:pt x="522" y="798"/>
                </a:moveTo>
                <a:lnTo>
                  <a:pt x="844" y="992"/>
                </a:lnTo>
                <a:lnTo>
                  <a:pt x="759" y="626"/>
                </a:lnTo>
                <a:lnTo>
                  <a:pt x="1044" y="378"/>
                </a:lnTo>
                <a:lnTo>
                  <a:pt x="669" y="347"/>
                </a:lnTo>
                <a:lnTo>
                  <a:pt x="522" y="0"/>
                </a:lnTo>
                <a:lnTo>
                  <a:pt x="375" y="347"/>
                </a:lnTo>
                <a:lnTo>
                  <a:pt x="0" y="378"/>
                </a:lnTo>
                <a:lnTo>
                  <a:pt x="285" y="626"/>
                </a:lnTo>
                <a:lnTo>
                  <a:pt x="200" y="992"/>
                </a:lnTo>
                <a:lnTo>
                  <a:pt x="522" y="798"/>
                </a:ln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42"/>
          <p:cNvSpPr/>
          <p:nvPr/>
        </p:nvSpPr>
        <p:spPr>
          <a:xfrm>
            <a:off x="640475" y="1656801"/>
            <a:ext cx="267700" cy="267700"/>
          </a:xfrm>
          <a:custGeom>
            <a:rect b="b" l="l" r="r" t="t"/>
            <a:pathLst>
              <a:path extrusionOk="0" h="209550" w="209550">
                <a:moveTo>
                  <a:pt x="115315" y="52353"/>
                </a:moveTo>
                <a:lnTo>
                  <a:pt x="115315" y="115315"/>
                </a:lnTo>
                <a:lnTo>
                  <a:pt x="94235" y="115315"/>
                </a:lnTo>
                <a:lnTo>
                  <a:pt x="94235" y="52353"/>
                </a:lnTo>
                <a:close/>
                <a:moveTo>
                  <a:pt x="115315" y="136256"/>
                </a:moveTo>
                <a:lnTo>
                  <a:pt x="115315" y="157197"/>
                </a:lnTo>
                <a:lnTo>
                  <a:pt x="94235" y="157197"/>
                </a:lnTo>
                <a:lnTo>
                  <a:pt x="94235" y="136256"/>
                </a:lnTo>
                <a:close/>
                <a:moveTo>
                  <a:pt x="104705" y="0"/>
                </a:moveTo>
                <a:lnTo>
                  <a:pt x="99400" y="140"/>
                </a:lnTo>
                <a:lnTo>
                  <a:pt x="94095" y="558"/>
                </a:lnTo>
                <a:lnTo>
                  <a:pt x="88790" y="1256"/>
                </a:lnTo>
                <a:lnTo>
                  <a:pt x="83625" y="2094"/>
                </a:lnTo>
                <a:lnTo>
                  <a:pt x="78599" y="3351"/>
                </a:lnTo>
                <a:lnTo>
                  <a:pt x="73573" y="4747"/>
                </a:lnTo>
                <a:lnTo>
                  <a:pt x="68687" y="6422"/>
                </a:lnTo>
                <a:lnTo>
                  <a:pt x="63940" y="8237"/>
                </a:lnTo>
                <a:lnTo>
                  <a:pt x="59333" y="10331"/>
                </a:lnTo>
                <a:lnTo>
                  <a:pt x="54866" y="12704"/>
                </a:lnTo>
                <a:lnTo>
                  <a:pt x="50398" y="15217"/>
                </a:lnTo>
                <a:lnTo>
                  <a:pt x="46210" y="17870"/>
                </a:lnTo>
                <a:lnTo>
                  <a:pt x="42022" y="20801"/>
                </a:lnTo>
                <a:lnTo>
                  <a:pt x="38113" y="23873"/>
                </a:lnTo>
                <a:lnTo>
                  <a:pt x="34343" y="27223"/>
                </a:lnTo>
                <a:lnTo>
                  <a:pt x="30714" y="30714"/>
                </a:lnTo>
                <a:lnTo>
                  <a:pt x="27223" y="34343"/>
                </a:lnTo>
                <a:lnTo>
                  <a:pt x="23873" y="38113"/>
                </a:lnTo>
                <a:lnTo>
                  <a:pt x="20801" y="42161"/>
                </a:lnTo>
                <a:lnTo>
                  <a:pt x="17870" y="46210"/>
                </a:lnTo>
                <a:lnTo>
                  <a:pt x="15217" y="50398"/>
                </a:lnTo>
                <a:lnTo>
                  <a:pt x="12704" y="54866"/>
                </a:lnTo>
                <a:lnTo>
                  <a:pt x="10331" y="59333"/>
                </a:lnTo>
                <a:lnTo>
                  <a:pt x="8237" y="63940"/>
                </a:lnTo>
                <a:lnTo>
                  <a:pt x="6282" y="68826"/>
                </a:lnTo>
                <a:lnTo>
                  <a:pt x="4747" y="73573"/>
                </a:lnTo>
                <a:lnTo>
                  <a:pt x="3351" y="78599"/>
                </a:lnTo>
                <a:lnTo>
                  <a:pt x="2094" y="83625"/>
                </a:lnTo>
                <a:lnTo>
                  <a:pt x="1256" y="88790"/>
                </a:lnTo>
                <a:lnTo>
                  <a:pt x="558" y="94095"/>
                </a:lnTo>
                <a:lnTo>
                  <a:pt x="140" y="99400"/>
                </a:lnTo>
                <a:lnTo>
                  <a:pt x="0" y="104845"/>
                </a:lnTo>
                <a:lnTo>
                  <a:pt x="140" y="110150"/>
                </a:lnTo>
                <a:lnTo>
                  <a:pt x="558" y="115455"/>
                </a:lnTo>
                <a:lnTo>
                  <a:pt x="1256" y="120760"/>
                </a:lnTo>
                <a:lnTo>
                  <a:pt x="2094" y="125925"/>
                </a:lnTo>
                <a:lnTo>
                  <a:pt x="3351" y="130951"/>
                </a:lnTo>
                <a:lnTo>
                  <a:pt x="4747" y="135977"/>
                </a:lnTo>
                <a:lnTo>
                  <a:pt x="6282" y="140863"/>
                </a:lnTo>
                <a:lnTo>
                  <a:pt x="8237" y="145610"/>
                </a:lnTo>
                <a:lnTo>
                  <a:pt x="10331" y="150217"/>
                </a:lnTo>
                <a:lnTo>
                  <a:pt x="12704" y="154684"/>
                </a:lnTo>
                <a:lnTo>
                  <a:pt x="15217" y="159152"/>
                </a:lnTo>
                <a:lnTo>
                  <a:pt x="17870" y="163340"/>
                </a:lnTo>
                <a:lnTo>
                  <a:pt x="20801" y="167528"/>
                </a:lnTo>
                <a:lnTo>
                  <a:pt x="23873" y="171437"/>
                </a:lnTo>
                <a:lnTo>
                  <a:pt x="27223" y="175207"/>
                </a:lnTo>
                <a:lnTo>
                  <a:pt x="30714" y="178836"/>
                </a:lnTo>
                <a:lnTo>
                  <a:pt x="34343" y="182327"/>
                </a:lnTo>
                <a:lnTo>
                  <a:pt x="38113" y="185677"/>
                </a:lnTo>
                <a:lnTo>
                  <a:pt x="42022" y="188749"/>
                </a:lnTo>
                <a:lnTo>
                  <a:pt x="46210" y="191680"/>
                </a:lnTo>
                <a:lnTo>
                  <a:pt x="50398" y="194333"/>
                </a:lnTo>
                <a:lnTo>
                  <a:pt x="54866" y="196846"/>
                </a:lnTo>
                <a:lnTo>
                  <a:pt x="59333" y="199219"/>
                </a:lnTo>
                <a:lnTo>
                  <a:pt x="63940" y="201313"/>
                </a:lnTo>
                <a:lnTo>
                  <a:pt x="68687" y="203268"/>
                </a:lnTo>
                <a:lnTo>
                  <a:pt x="73573" y="204803"/>
                </a:lnTo>
                <a:lnTo>
                  <a:pt x="78599" y="206199"/>
                </a:lnTo>
                <a:lnTo>
                  <a:pt x="83625" y="207456"/>
                </a:lnTo>
                <a:lnTo>
                  <a:pt x="88790" y="208294"/>
                </a:lnTo>
                <a:lnTo>
                  <a:pt x="94095" y="208992"/>
                </a:lnTo>
                <a:lnTo>
                  <a:pt x="99400" y="209410"/>
                </a:lnTo>
                <a:lnTo>
                  <a:pt x="104705" y="209550"/>
                </a:lnTo>
                <a:lnTo>
                  <a:pt x="110150" y="209410"/>
                </a:lnTo>
                <a:lnTo>
                  <a:pt x="115455" y="208992"/>
                </a:lnTo>
                <a:lnTo>
                  <a:pt x="120760" y="208294"/>
                </a:lnTo>
                <a:lnTo>
                  <a:pt x="125925" y="207456"/>
                </a:lnTo>
                <a:lnTo>
                  <a:pt x="130951" y="206199"/>
                </a:lnTo>
                <a:lnTo>
                  <a:pt x="135977" y="204803"/>
                </a:lnTo>
                <a:lnTo>
                  <a:pt x="140724" y="203268"/>
                </a:lnTo>
                <a:lnTo>
                  <a:pt x="145610" y="201313"/>
                </a:lnTo>
                <a:lnTo>
                  <a:pt x="150217" y="199219"/>
                </a:lnTo>
                <a:lnTo>
                  <a:pt x="154684" y="196846"/>
                </a:lnTo>
                <a:lnTo>
                  <a:pt x="159152" y="194333"/>
                </a:lnTo>
                <a:lnTo>
                  <a:pt x="163340" y="191680"/>
                </a:lnTo>
                <a:lnTo>
                  <a:pt x="167389" y="188749"/>
                </a:lnTo>
                <a:lnTo>
                  <a:pt x="171437" y="185677"/>
                </a:lnTo>
                <a:lnTo>
                  <a:pt x="175207" y="182327"/>
                </a:lnTo>
                <a:lnTo>
                  <a:pt x="178836" y="178836"/>
                </a:lnTo>
                <a:lnTo>
                  <a:pt x="182327" y="175207"/>
                </a:lnTo>
                <a:lnTo>
                  <a:pt x="185677" y="171437"/>
                </a:lnTo>
                <a:lnTo>
                  <a:pt x="188749" y="167528"/>
                </a:lnTo>
                <a:lnTo>
                  <a:pt x="191680" y="163340"/>
                </a:lnTo>
                <a:lnTo>
                  <a:pt x="194333" y="159152"/>
                </a:lnTo>
                <a:lnTo>
                  <a:pt x="196846" y="154684"/>
                </a:lnTo>
                <a:lnTo>
                  <a:pt x="199219" y="150217"/>
                </a:lnTo>
                <a:lnTo>
                  <a:pt x="201313" y="145610"/>
                </a:lnTo>
                <a:lnTo>
                  <a:pt x="203128" y="140863"/>
                </a:lnTo>
                <a:lnTo>
                  <a:pt x="204803" y="135977"/>
                </a:lnTo>
                <a:lnTo>
                  <a:pt x="206199" y="130951"/>
                </a:lnTo>
                <a:lnTo>
                  <a:pt x="207456" y="125925"/>
                </a:lnTo>
                <a:lnTo>
                  <a:pt x="208294" y="120760"/>
                </a:lnTo>
                <a:lnTo>
                  <a:pt x="208992" y="115455"/>
                </a:lnTo>
                <a:lnTo>
                  <a:pt x="209410" y="110150"/>
                </a:lnTo>
                <a:lnTo>
                  <a:pt x="209550" y="104845"/>
                </a:lnTo>
                <a:lnTo>
                  <a:pt x="209410" y="99400"/>
                </a:lnTo>
                <a:lnTo>
                  <a:pt x="208992" y="94095"/>
                </a:lnTo>
                <a:lnTo>
                  <a:pt x="208294" y="88790"/>
                </a:lnTo>
                <a:lnTo>
                  <a:pt x="207456" y="83625"/>
                </a:lnTo>
                <a:lnTo>
                  <a:pt x="206199" y="78599"/>
                </a:lnTo>
                <a:lnTo>
                  <a:pt x="204803" y="73573"/>
                </a:lnTo>
                <a:lnTo>
                  <a:pt x="203128" y="68826"/>
                </a:lnTo>
                <a:lnTo>
                  <a:pt x="201313" y="63940"/>
                </a:lnTo>
                <a:lnTo>
                  <a:pt x="199219" y="59333"/>
                </a:lnTo>
                <a:lnTo>
                  <a:pt x="196846" y="54866"/>
                </a:lnTo>
                <a:lnTo>
                  <a:pt x="194333" y="50398"/>
                </a:lnTo>
                <a:lnTo>
                  <a:pt x="191680" y="46210"/>
                </a:lnTo>
                <a:lnTo>
                  <a:pt x="188749" y="42161"/>
                </a:lnTo>
                <a:lnTo>
                  <a:pt x="185677" y="38113"/>
                </a:lnTo>
                <a:lnTo>
                  <a:pt x="182327" y="34343"/>
                </a:lnTo>
                <a:lnTo>
                  <a:pt x="178836" y="30714"/>
                </a:lnTo>
                <a:lnTo>
                  <a:pt x="175207" y="27223"/>
                </a:lnTo>
                <a:lnTo>
                  <a:pt x="171437" y="23873"/>
                </a:lnTo>
                <a:lnTo>
                  <a:pt x="167389" y="20801"/>
                </a:lnTo>
                <a:lnTo>
                  <a:pt x="163340" y="17870"/>
                </a:lnTo>
                <a:lnTo>
                  <a:pt x="159152" y="15217"/>
                </a:lnTo>
                <a:lnTo>
                  <a:pt x="154684" y="12704"/>
                </a:lnTo>
                <a:lnTo>
                  <a:pt x="150217" y="10331"/>
                </a:lnTo>
                <a:lnTo>
                  <a:pt x="145610" y="8237"/>
                </a:lnTo>
                <a:lnTo>
                  <a:pt x="140724" y="6422"/>
                </a:lnTo>
                <a:lnTo>
                  <a:pt x="135977" y="4747"/>
                </a:lnTo>
                <a:lnTo>
                  <a:pt x="130951" y="3351"/>
                </a:lnTo>
                <a:lnTo>
                  <a:pt x="125925" y="2094"/>
                </a:lnTo>
                <a:lnTo>
                  <a:pt x="120760" y="1256"/>
                </a:lnTo>
                <a:lnTo>
                  <a:pt x="115455" y="558"/>
                </a:lnTo>
                <a:lnTo>
                  <a:pt x="110150" y="140"/>
                </a:lnTo>
                <a:lnTo>
                  <a:pt x="10470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43"/>
          <p:cNvSpPr txBox="1"/>
          <p:nvPr/>
        </p:nvSpPr>
        <p:spPr>
          <a:xfrm>
            <a:off x="517675" y="2237975"/>
            <a:ext cx="34461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285F4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My role: </a:t>
            </a:r>
            <a:endParaRPr>
              <a:solidFill>
                <a:srgbClr val="1967D2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Identify your role in the project - e.g., lead UX designer, UX researcher, etc. </a:t>
            </a:r>
            <a:endParaRPr b="1" sz="1200">
              <a:solidFill>
                <a:srgbClr val="4285F4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76" name="Google Shape;176;p43"/>
          <p:cNvSpPr txBox="1"/>
          <p:nvPr/>
        </p:nvSpPr>
        <p:spPr>
          <a:xfrm>
            <a:off x="517675" y="524350"/>
            <a:ext cx="6155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Project overview</a:t>
            </a:r>
            <a:endParaRPr sz="24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77" name="Google Shape;177;p43"/>
          <p:cNvSpPr/>
          <p:nvPr/>
        </p:nvSpPr>
        <p:spPr>
          <a:xfrm>
            <a:off x="517675" y="1534000"/>
            <a:ext cx="513300" cy="513300"/>
          </a:xfrm>
          <a:prstGeom prst="ellipse">
            <a:avLst/>
          </a:prstGeom>
          <a:solidFill>
            <a:srgbClr val="4285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43"/>
          <p:cNvSpPr txBox="1"/>
          <p:nvPr/>
        </p:nvSpPr>
        <p:spPr>
          <a:xfrm>
            <a:off x="4572000" y="2237975"/>
            <a:ext cx="3446100" cy="12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285F4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Responsibilities</a:t>
            </a:r>
            <a:r>
              <a:rPr lang="en">
                <a:solidFill>
                  <a:srgbClr val="1967D2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: </a:t>
            </a:r>
            <a:endParaRPr>
              <a:solidFill>
                <a:srgbClr val="1967D2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List the responsibilities you had throughout the project - e.g., user research, wireframing, prototyping, etc. </a:t>
            </a:r>
            <a:endParaRPr b="1" sz="1200">
              <a:solidFill>
                <a:srgbClr val="4285F4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79" name="Google Shape;179;p43"/>
          <p:cNvSpPr/>
          <p:nvPr/>
        </p:nvSpPr>
        <p:spPr>
          <a:xfrm>
            <a:off x="4572000" y="1534000"/>
            <a:ext cx="513300" cy="513300"/>
          </a:xfrm>
          <a:prstGeom prst="ellipse">
            <a:avLst/>
          </a:prstGeom>
          <a:solidFill>
            <a:srgbClr val="4285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43"/>
          <p:cNvSpPr/>
          <p:nvPr/>
        </p:nvSpPr>
        <p:spPr>
          <a:xfrm>
            <a:off x="645441" y="1662440"/>
            <a:ext cx="257757" cy="256421"/>
          </a:xfrm>
          <a:custGeom>
            <a:rect b="b" l="l" r="r" t="t"/>
            <a:pathLst>
              <a:path extrusionOk="0" h="847" w="851">
                <a:moveTo>
                  <a:pt x="423" y="423"/>
                </a:moveTo>
                <a:cubicBezTo>
                  <a:pt x="542" y="423"/>
                  <a:pt x="635" y="327"/>
                  <a:pt x="635" y="212"/>
                </a:cubicBezTo>
                <a:cubicBezTo>
                  <a:pt x="635" y="93"/>
                  <a:pt x="539" y="0"/>
                  <a:pt x="423" y="0"/>
                </a:cubicBezTo>
                <a:cubicBezTo>
                  <a:pt x="308" y="0"/>
                  <a:pt x="212" y="96"/>
                  <a:pt x="212" y="212"/>
                </a:cubicBezTo>
                <a:cubicBezTo>
                  <a:pt x="209" y="327"/>
                  <a:pt x="305" y="423"/>
                  <a:pt x="423" y="423"/>
                </a:cubicBezTo>
                <a:close/>
                <a:moveTo>
                  <a:pt x="423" y="528"/>
                </a:moveTo>
                <a:cubicBezTo>
                  <a:pt x="282" y="528"/>
                  <a:pt x="0" y="598"/>
                  <a:pt x="0" y="738"/>
                </a:cubicBezTo>
                <a:lnTo>
                  <a:pt x="0" y="846"/>
                </a:lnTo>
                <a:lnTo>
                  <a:pt x="850" y="846"/>
                </a:lnTo>
                <a:lnTo>
                  <a:pt x="850" y="738"/>
                </a:lnTo>
                <a:cubicBezTo>
                  <a:pt x="847" y="601"/>
                  <a:pt x="564" y="528"/>
                  <a:pt x="423" y="52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43"/>
          <p:cNvSpPr/>
          <p:nvPr/>
        </p:nvSpPr>
        <p:spPr>
          <a:xfrm>
            <a:off x="4685687" y="1710781"/>
            <a:ext cx="285935" cy="159748"/>
          </a:xfrm>
          <a:custGeom>
            <a:rect b="b" l="l" r="r" t="t"/>
            <a:pathLst>
              <a:path extrusionOk="0" h="526" w="941">
                <a:moveTo>
                  <a:pt x="0" y="316"/>
                </a:moveTo>
                <a:lnTo>
                  <a:pt x="105" y="316"/>
                </a:lnTo>
                <a:lnTo>
                  <a:pt x="105" y="212"/>
                </a:lnTo>
                <a:lnTo>
                  <a:pt x="0" y="212"/>
                </a:lnTo>
                <a:lnTo>
                  <a:pt x="0" y="316"/>
                </a:lnTo>
                <a:close/>
                <a:moveTo>
                  <a:pt x="0" y="525"/>
                </a:moveTo>
                <a:lnTo>
                  <a:pt x="105" y="525"/>
                </a:lnTo>
                <a:lnTo>
                  <a:pt x="105" y="421"/>
                </a:lnTo>
                <a:lnTo>
                  <a:pt x="0" y="421"/>
                </a:lnTo>
                <a:lnTo>
                  <a:pt x="0" y="525"/>
                </a:lnTo>
                <a:close/>
                <a:moveTo>
                  <a:pt x="0" y="105"/>
                </a:moveTo>
                <a:lnTo>
                  <a:pt x="105" y="105"/>
                </a:lnTo>
                <a:lnTo>
                  <a:pt x="105" y="0"/>
                </a:lnTo>
                <a:lnTo>
                  <a:pt x="0" y="0"/>
                </a:lnTo>
                <a:lnTo>
                  <a:pt x="0" y="105"/>
                </a:lnTo>
                <a:close/>
                <a:moveTo>
                  <a:pt x="209" y="316"/>
                </a:moveTo>
                <a:lnTo>
                  <a:pt x="940" y="316"/>
                </a:lnTo>
                <a:lnTo>
                  <a:pt x="940" y="212"/>
                </a:lnTo>
                <a:lnTo>
                  <a:pt x="209" y="212"/>
                </a:lnTo>
                <a:lnTo>
                  <a:pt x="209" y="316"/>
                </a:lnTo>
                <a:close/>
                <a:moveTo>
                  <a:pt x="209" y="525"/>
                </a:moveTo>
                <a:lnTo>
                  <a:pt x="940" y="525"/>
                </a:lnTo>
                <a:lnTo>
                  <a:pt x="940" y="421"/>
                </a:lnTo>
                <a:lnTo>
                  <a:pt x="209" y="421"/>
                </a:lnTo>
                <a:lnTo>
                  <a:pt x="209" y="525"/>
                </a:lnTo>
                <a:close/>
                <a:moveTo>
                  <a:pt x="209" y="0"/>
                </a:moveTo>
                <a:lnTo>
                  <a:pt x="209" y="105"/>
                </a:lnTo>
                <a:lnTo>
                  <a:pt x="940" y="105"/>
                </a:lnTo>
                <a:lnTo>
                  <a:pt x="940" y="0"/>
                </a:lnTo>
                <a:lnTo>
                  <a:pt x="20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A4335"/>
        </a:solidFill>
      </p:bgPr>
    </p:bg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44"/>
          <p:cNvSpPr txBox="1"/>
          <p:nvPr/>
        </p:nvSpPr>
        <p:spPr>
          <a:xfrm>
            <a:off x="-460025" y="2082300"/>
            <a:ext cx="3704400" cy="9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Understanding</a:t>
            </a:r>
            <a:endParaRPr sz="2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the user</a:t>
            </a:r>
            <a:endParaRPr sz="24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7" name="Google Shape;187;p44"/>
          <p:cNvSpPr txBox="1"/>
          <p:nvPr/>
        </p:nvSpPr>
        <p:spPr>
          <a:xfrm>
            <a:off x="3712425" y="1886850"/>
            <a:ext cx="3946500" cy="13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Char char="●"/>
            </a:pPr>
            <a:r>
              <a:rPr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User research</a:t>
            </a:r>
            <a:endParaRPr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Char char="●"/>
            </a:pPr>
            <a:r>
              <a:rPr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Personas</a:t>
            </a:r>
            <a:endParaRPr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Char char="●"/>
            </a:pPr>
            <a:r>
              <a:rPr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Problem </a:t>
            </a:r>
            <a:r>
              <a:rPr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statements</a:t>
            </a:r>
            <a:endParaRPr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pen Sans"/>
              <a:buChar char="●"/>
            </a:pPr>
            <a:r>
              <a:rPr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User journey maps</a:t>
            </a:r>
            <a:endParaRPr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88" name="Google Shape;188;p44"/>
          <p:cNvCxnSpPr/>
          <p:nvPr/>
        </p:nvCxnSpPr>
        <p:spPr>
          <a:xfrm>
            <a:off x="3460100" y="1032150"/>
            <a:ext cx="36600" cy="3079200"/>
          </a:xfrm>
          <a:prstGeom prst="straightConnector1">
            <a:avLst/>
          </a:prstGeom>
          <a:noFill/>
          <a:ln cap="flat" cmpd="sng" w="19050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45"/>
          <p:cNvSpPr/>
          <p:nvPr/>
        </p:nvSpPr>
        <p:spPr>
          <a:xfrm>
            <a:off x="517675" y="1832019"/>
            <a:ext cx="7938900" cy="2510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45"/>
          <p:cNvSpPr txBox="1"/>
          <p:nvPr/>
        </p:nvSpPr>
        <p:spPr>
          <a:xfrm>
            <a:off x="517675" y="524350"/>
            <a:ext cx="6155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User r</a:t>
            </a: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esearch: summary</a:t>
            </a:r>
            <a:endParaRPr sz="24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95" name="Google Shape;195;p45"/>
          <p:cNvSpPr txBox="1"/>
          <p:nvPr/>
        </p:nvSpPr>
        <p:spPr>
          <a:xfrm>
            <a:off x="919075" y="2461800"/>
            <a:ext cx="7136100" cy="100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Write a short paragraph</a:t>
            </a: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 describing your user research. </a:t>
            </a:r>
            <a:endParaRPr sz="12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This can include the type of research you conducted, assumptions that you made going into the research, and how your assumptions changed after conducting research.</a:t>
            </a:r>
            <a:endParaRPr b="1" sz="1200">
              <a:solidFill>
                <a:srgbClr val="1967D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96" name="Google Shape;196;p45"/>
          <p:cNvSpPr/>
          <p:nvPr/>
        </p:nvSpPr>
        <p:spPr>
          <a:xfrm>
            <a:off x="4230475" y="1602212"/>
            <a:ext cx="513300" cy="513300"/>
          </a:xfrm>
          <a:prstGeom prst="ellipse">
            <a:avLst/>
          </a:prstGeom>
          <a:solidFill>
            <a:srgbClr val="EA43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45"/>
          <p:cNvSpPr/>
          <p:nvPr/>
        </p:nvSpPr>
        <p:spPr>
          <a:xfrm>
            <a:off x="4373201" y="1744926"/>
            <a:ext cx="227849" cy="227849"/>
          </a:xfrm>
          <a:custGeom>
            <a:rect b="b" l="l" r="r" t="t"/>
            <a:pathLst>
              <a:path extrusionOk="0" h="941" w="940">
                <a:moveTo>
                  <a:pt x="835" y="0"/>
                </a:moveTo>
                <a:lnTo>
                  <a:pt x="104" y="0"/>
                </a:lnTo>
                <a:cubicBezTo>
                  <a:pt x="47" y="0"/>
                  <a:pt x="0" y="48"/>
                  <a:pt x="0" y="105"/>
                </a:cubicBezTo>
                <a:lnTo>
                  <a:pt x="0" y="835"/>
                </a:lnTo>
                <a:cubicBezTo>
                  <a:pt x="0" y="892"/>
                  <a:pt x="47" y="940"/>
                  <a:pt x="104" y="940"/>
                </a:cubicBezTo>
                <a:lnTo>
                  <a:pt x="835" y="940"/>
                </a:lnTo>
                <a:cubicBezTo>
                  <a:pt x="891" y="940"/>
                  <a:pt x="939" y="892"/>
                  <a:pt x="939" y="835"/>
                </a:cubicBezTo>
                <a:lnTo>
                  <a:pt x="939" y="105"/>
                </a:lnTo>
                <a:cubicBezTo>
                  <a:pt x="939" y="48"/>
                  <a:pt x="891" y="0"/>
                  <a:pt x="835" y="0"/>
                </a:cubicBezTo>
                <a:close/>
                <a:moveTo>
                  <a:pt x="313" y="734"/>
                </a:moveTo>
                <a:lnTo>
                  <a:pt x="208" y="734"/>
                </a:lnTo>
                <a:lnTo>
                  <a:pt x="208" y="367"/>
                </a:lnTo>
                <a:lnTo>
                  <a:pt x="313" y="367"/>
                </a:lnTo>
                <a:lnTo>
                  <a:pt x="313" y="734"/>
                </a:lnTo>
                <a:close/>
                <a:moveTo>
                  <a:pt x="522" y="734"/>
                </a:moveTo>
                <a:lnTo>
                  <a:pt x="417" y="734"/>
                </a:lnTo>
                <a:lnTo>
                  <a:pt x="417" y="212"/>
                </a:lnTo>
                <a:lnTo>
                  <a:pt x="522" y="212"/>
                </a:lnTo>
                <a:lnTo>
                  <a:pt x="522" y="734"/>
                </a:lnTo>
                <a:close/>
                <a:moveTo>
                  <a:pt x="730" y="734"/>
                </a:moveTo>
                <a:lnTo>
                  <a:pt x="626" y="734"/>
                </a:lnTo>
                <a:lnTo>
                  <a:pt x="626" y="525"/>
                </a:lnTo>
                <a:lnTo>
                  <a:pt x="730" y="525"/>
                </a:lnTo>
                <a:lnTo>
                  <a:pt x="730" y="73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46"/>
          <p:cNvSpPr txBox="1"/>
          <p:nvPr/>
        </p:nvSpPr>
        <p:spPr>
          <a:xfrm>
            <a:off x="517675" y="524350"/>
            <a:ext cx="6155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User research: pain points</a:t>
            </a:r>
            <a:endParaRPr sz="24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03" name="Google Shape;203;p46"/>
          <p:cNvSpPr txBox="1"/>
          <p:nvPr/>
        </p:nvSpPr>
        <p:spPr>
          <a:xfrm>
            <a:off x="441463" y="2008850"/>
            <a:ext cx="187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EA4335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Pain point</a:t>
            </a:r>
            <a:endParaRPr>
              <a:solidFill>
                <a:srgbClr val="4285F4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204" name="Google Shape;204;p46"/>
          <p:cNvSpPr txBox="1"/>
          <p:nvPr/>
        </p:nvSpPr>
        <p:spPr>
          <a:xfrm>
            <a:off x="441475" y="2522475"/>
            <a:ext cx="18726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Write one to two sentences reflecting </a:t>
            </a:r>
            <a:b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on the pain point listed above and how it </a:t>
            </a:r>
            <a:b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will guide designs moving forward.</a:t>
            </a:r>
            <a:endParaRPr sz="1200"/>
          </a:p>
        </p:txBody>
      </p:sp>
      <p:sp>
        <p:nvSpPr>
          <p:cNvPr id="205" name="Google Shape;205;p46"/>
          <p:cNvSpPr txBox="1"/>
          <p:nvPr/>
        </p:nvSpPr>
        <p:spPr>
          <a:xfrm>
            <a:off x="2582713" y="2008850"/>
            <a:ext cx="187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EA4335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Pain point</a:t>
            </a:r>
            <a:endParaRPr>
              <a:solidFill>
                <a:srgbClr val="4285F4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206" name="Google Shape;206;p46"/>
          <p:cNvSpPr txBox="1"/>
          <p:nvPr/>
        </p:nvSpPr>
        <p:spPr>
          <a:xfrm>
            <a:off x="2582725" y="2522475"/>
            <a:ext cx="18726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Write one to two sentences reflecting </a:t>
            </a:r>
            <a:b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on the pain point listed above and how it </a:t>
            </a:r>
            <a:b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will guide designs moving forward.</a:t>
            </a:r>
            <a:endParaRPr sz="1200"/>
          </a:p>
        </p:txBody>
      </p:sp>
      <p:sp>
        <p:nvSpPr>
          <p:cNvPr id="207" name="Google Shape;207;p46"/>
          <p:cNvSpPr txBox="1"/>
          <p:nvPr/>
        </p:nvSpPr>
        <p:spPr>
          <a:xfrm>
            <a:off x="4723969" y="2008850"/>
            <a:ext cx="187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EA4335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Pain point</a:t>
            </a:r>
            <a:endParaRPr>
              <a:solidFill>
                <a:srgbClr val="4285F4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208" name="Google Shape;208;p46"/>
          <p:cNvSpPr txBox="1"/>
          <p:nvPr/>
        </p:nvSpPr>
        <p:spPr>
          <a:xfrm>
            <a:off x="4723969" y="2522475"/>
            <a:ext cx="18726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Write one to two sentences reflecting </a:t>
            </a:r>
            <a:b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on the pain point listed above and how it </a:t>
            </a:r>
            <a:b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will guide designs moving forward.</a:t>
            </a:r>
            <a:endParaRPr sz="1200"/>
          </a:p>
        </p:txBody>
      </p:sp>
      <p:sp>
        <p:nvSpPr>
          <p:cNvPr id="209" name="Google Shape;209;p46"/>
          <p:cNvSpPr txBox="1"/>
          <p:nvPr/>
        </p:nvSpPr>
        <p:spPr>
          <a:xfrm>
            <a:off x="6865219" y="2008850"/>
            <a:ext cx="187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EA4335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Pain point</a:t>
            </a:r>
            <a:endParaRPr>
              <a:solidFill>
                <a:srgbClr val="4285F4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</p:txBody>
      </p:sp>
      <p:sp>
        <p:nvSpPr>
          <p:cNvPr id="210" name="Google Shape;210;p46"/>
          <p:cNvSpPr txBox="1"/>
          <p:nvPr/>
        </p:nvSpPr>
        <p:spPr>
          <a:xfrm>
            <a:off x="6865219" y="2522475"/>
            <a:ext cx="18726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Write one to two sentences reflecting </a:t>
            </a:r>
            <a:b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on the pain point listed above and how it </a:t>
            </a:r>
            <a:b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will guide designs moving forward.</a:t>
            </a:r>
            <a:endParaRPr sz="1200"/>
          </a:p>
        </p:txBody>
      </p:sp>
      <p:sp>
        <p:nvSpPr>
          <p:cNvPr id="211" name="Google Shape;211;p46"/>
          <p:cNvSpPr/>
          <p:nvPr/>
        </p:nvSpPr>
        <p:spPr>
          <a:xfrm>
            <a:off x="1121125" y="1382121"/>
            <a:ext cx="513300" cy="513300"/>
          </a:xfrm>
          <a:prstGeom prst="ellipse">
            <a:avLst/>
          </a:prstGeom>
          <a:solidFill>
            <a:srgbClr val="EA4335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FFFFFF"/>
                </a:solidFill>
                <a:latin typeface="Google Sans Medium"/>
                <a:ea typeface="Google Sans Medium"/>
                <a:cs typeface="Google Sans Medium"/>
                <a:sym typeface="Google Sans Medium"/>
              </a:rPr>
              <a:t>1</a:t>
            </a:r>
            <a:endParaRPr sz="2200">
              <a:solidFill>
                <a:srgbClr val="FFFFFF"/>
              </a:solidFill>
              <a:latin typeface="Google Sans Medium"/>
              <a:ea typeface="Google Sans Medium"/>
              <a:cs typeface="Google Sans Medium"/>
              <a:sym typeface="Google Sans Medium"/>
            </a:endParaRPr>
          </a:p>
        </p:txBody>
      </p:sp>
      <p:sp>
        <p:nvSpPr>
          <p:cNvPr id="212" name="Google Shape;212;p46"/>
          <p:cNvSpPr/>
          <p:nvPr/>
        </p:nvSpPr>
        <p:spPr>
          <a:xfrm>
            <a:off x="3262375" y="1382121"/>
            <a:ext cx="513300" cy="513300"/>
          </a:xfrm>
          <a:prstGeom prst="ellipse">
            <a:avLst/>
          </a:prstGeom>
          <a:solidFill>
            <a:srgbClr val="EA4335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FFFFFF"/>
                </a:solidFill>
                <a:latin typeface="Google Sans Medium"/>
                <a:ea typeface="Google Sans Medium"/>
                <a:cs typeface="Google Sans Medium"/>
                <a:sym typeface="Google Sans Medium"/>
              </a:rPr>
              <a:t>2</a:t>
            </a:r>
            <a:endParaRPr sz="2200">
              <a:solidFill>
                <a:srgbClr val="FFFFFF"/>
              </a:solidFill>
              <a:latin typeface="Google Sans Medium"/>
              <a:ea typeface="Google Sans Medium"/>
              <a:cs typeface="Google Sans Medium"/>
              <a:sym typeface="Google Sans Medium"/>
            </a:endParaRPr>
          </a:p>
        </p:txBody>
      </p:sp>
      <p:sp>
        <p:nvSpPr>
          <p:cNvPr id="213" name="Google Shape;213;p46"/>
          <p:cNvSpPr/>
          <p:nvPr/>
        </p:nvSpPr>
        <p:spPr>
          <a:xfrm>
            <a:off x="5403625" y="1382121"/>
            <a:ext cx="513300" cy="513300"/>
          </a:xfrm>
          <a:prstGeom prst="ellipse">
            <a:avLst/>
          </a:prstGeom>
          <a:solidFill>
            <a:srgbClr val="EA4335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FFFFFF"/>
                </a:solidFill>
                <a:latin typeface="Google Sans Medium"/>
                <a:ea typeface="Google Sans Medium"/>
                <a:cs typeface="Google Sans Medium"/>
                <a:sym typeface="Google Sans Medium"/>
              </a:rPr>
              <a:t>3</a:t>
            </a:r>
            <a:endParaRPr sz="2200">
              <a:solidFill>
                <a:srgbClr val="FFFFFF"/>
              </a:solidFill>
              <a:latin typeface="Google Sans Medium"/>
              <a:ea typeface="Google Sans Medium"/>
              <a:cs typeface="Google Sans Medium"/>
              <a:sym typeface="Google Sans Medium"/>
            </a:endParaRPr>
          </a:p>
        </p:txBody>
      </p:sp>
      <p:sp>
        <p:nvSpPr>
          <p:cNvPr id="214" name="Google Shape;214;p46"/>
          <p:cNvSpPr/>
          <p:nvPr/>
        </p:nvSpPr>
        <p:spPr>
          <a:xfrm>
            <a:off x="7544875" y="1382121"/>
            <a:ext cx="513300" cy="513300"/>
          </a:xfrm>
          <a:prstGeom prst="ellipse">
            <a:avLst/>
          </a:prstGeom>
          <a:solidFill>
            <a:srgbClr val="EA4335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FFFFFF"/>
                </a:solidFill>
                <a:latin typeface="Google Sans Medium"/>
                <a:ea typeface="Google Sans Medium"/>
                <a:cs typeface="Google Sans Medium"/>
                <a:sym typeface="Google Sans Medium"/>
              </a:rPr>
              <a:t>4</a:t>
            </a:r>
            <a:endParaRPr sz="2200">
              <a:solidFill>
                <a:srgbClr val="FFFFFF"/>
              </a:solidFill>
              <a:latin typeface="Google Sans Medium"/>
              <a:ea typeface="Google Sans Medium"/>
              <a:cs typeface="Google Sans Medium"/>
              <a:sym typeface="Google Sans Medium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47"/>
          <p:cNvSpPr txBox="1"/>
          <p:nvPr/>
        </p:nvSpPr>
        <p:spPr>
          <a:xfrm>
            <a:off x="517675" y="524350"/>
            <a:ext cx="61086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Persona: </a:t>
            </a:r>
            <a:r>
              <a:rPr b="1"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Name</a:t>
            </a:r>
            <a:endParaRPr b="1" sz="24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220" name="Google Shape;220;p4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03201" y="1083375"/>
            <a:ext cx="5265248" cy="2976750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Google Shape;221;p47"/>
          <p:cNvSpPr txBox="1"/>
          <p:nvPr/>
        </p:nvSpPr>
        <p:spPr>
          <a:xfrm>
            <a:off x="517675" y="1674400"/>
            <a:ext cx="2184600" cy="20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EA4335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Problem statement:</a:t>
            </a:r>
            <a:endParaRPr>
              <a:solidFill>
                <a:srgbClr val="EA4335"/>
              </a:solidFill>
              <a:latin typeface="Open Sans SemiBold"/>
              <a:ea typeface="Open Sans SemiBold"/>
              <a:cs typeface="Open Sans SemiBold"/>
              <a:sym typeface="Open Sans SemiBold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[User name] is a [user characteristics] </a:t>
            </a:r>
            <a:endParaRPr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who needs [user need] </a:t>
            </a:r>
            <a:endParaRPr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because [insight].</a:t>
            </a:r>
            <a:endParaRPr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48"/>
          <p:cNvSpPr txBox="1"/>
          <p:nvPr/>
        </p:nvSpPr>
        <p:spPr>
          <a:xfrm>
            <a:off x="517675" y="524350"/>
            <a:ext cx="61086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User journey map</a:t>
            </a:r>
            <a:endParaRPr sz="24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27" name="Google Shape;227;p48"/>
          <p:cNvSpPr/>
          <p:nvPr/>
        </p:nvSpPr>
        <p:spPr>
          <a:xfrm>
            <a:off x="4211875" y="0"/>
            <a:ext cx="493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48"/>
          <p:cNvSpPr txBox="1"/>
          <p:nvPr/>
        </p:nvSpPr>
        <p:spPr>
          <a:xfrm>
            <a:off x="6011725" y="2294700"/>
            <a:ext cx="13323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Image of user journey map</a:t>
            </a:r>
            <a:endParaRPr sz="1200">
              <a:solidFill>
                <a:srgbClr val="5F636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29" name="Google Shape;229;p48"/>
          <p:cNvSpPr txBox="1"/>
          <p:nvPr/>
        </p:nvSpPr>
        <p:spPr>
          <a:xfrm>
            <a:off x="517675" y="1522550"/>
            <a:ext cx="24213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5F6368"/>
                </a:solidFill>
                <a:latin typeface="Open Sans"/>
                <a:ea typeface="Open Sans"/>
                <a:cs typeface="Open Sans"/>
                <a:sym typeface="Open Sans"/>
              </a:rPr>
              <a:t>[Your notes about goals and thought process]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